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878" r:id="rId3"/>
    <p:sldMasterId id="2147483890" r:id="rId4"/>
    <p:sldMasterId id="2147483902" r:id="rId5"/>
    <p:sldMasterId id="2147483914" r:id="rId6"/>
    <p:sldMasterId id="2147483926" r:id="rId7"/>
    <p:sldMasterId id="2147483938" r:id="rId8"/>
  </p:sldMasterIdLst>
  <p:notesMasterIdLst>
    <p:notesMasterId r:id="rId40"/>
  </p:notesMasterIdLst>
  <p:handoutMasterIdLst>
    <p:handoutMasterId r:id="rId41"/>
  </p:handoutMasterIdLst>
  <p:sldIdLst>
    <p:sldId id="257" r:id="rId9"/>
    <p:sldId id="581" r:id="rId10"/>
    <p:sldId id="582" r:id="rId11"/>
    <p:sldId id="583" r:id="rId12"/>
    <p:sldId id="585" r:id="rId13"/>
    <p:sldId id="567" r:id="rId14"/>
    <p:sldId id="528" r:id="rId15"/>
    <p:sldId id="569" r:id="rId16"/>
    <p:sldId id="572" r:id="rId17"/>
    <p:sldId id="571" r:id="rId18"/>
    <p:sldId id="570" r:id="rId19"/>
    <p:sldId id="568" r:id="rId20"/>
    <p:sldId id="575" r:id="rId21"/>
    <p:sldId id="573" r:id="rId22"/>
    <p:sldId id="574" r:id="rId23"/>
    <p:sldId id="579" r:id="rId24"/>
    <p:sldId id="576" r:id="rId25"/>
    <p:sldId id="577" r:id="rId26"/>
    <p:sldId id="578" r:id="rId27"/>
    <p:sldId id="325" r:id="rId28"/>
    <p:sldId id="441" r:id="rId29"/>
    <p:sldId id="442" r:id="rId30"/>
    <p:sldId id="443" r:id="rId31"/>
    <p:sldId id="444" r:id="rId32"/>
    <p:sldId id="445" r:id="rId33"/>
    <p:sldId id="446" r:id="rId34"/>
    <p:sldId id="447" r:id="rId35"/>
    <p:sldId id="448" r:id="rId36"/>
    <p:sldId id="449" r:id="rId37"/>
    <p:sldId id="450" r:id="rId38"/>
    <p:sldId id="580" r:id="rId39"/>
  </p:sldIdLst>
  <p:sldSz cx="12192000" cy="6858000"/>
  <p:notesSz cx="6888163" cy="10020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rabh Agrawal" initials="SA" lastIdx="1" clrIdx="0">
    <p:extLst>
      <p:ext uri="{19B8F6BF-5375-455C-9EA6-DF929625EA0E}">
        <p15:presenceInfo xmlns:p15="http://schemas.microsoft.com/office/powerpoint/2012/main" userId="S-1-5-21-3281827071-765376219-1973152064-11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EEF7E9"/>
    <a:srgbClr val="DDEBF7"/>
    <a:srgbClr val="CCCCCC"/>
    <a:srgbClr val="F0F5D0"/>
    <a:srgbClr val="316886"/>
    <a:srgbClr val="4D7B95"/>
    <a:srgbClr val="005A9E"/>
    <a:srgbClr val="DF5327"/>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47" autoAdjust="0"/>
    <p:restoredTop sz="93716" autoAdjust="0"/>
  </p:normalViewPr>
  <p:slideViewPr>
    <p:cSldViewPr snapToGrid="0">
      <p:cViewPr varScale="1">
        <p:scale>
          <a:sx n="66" d="100"/>
          <a:sy n="66" d="100"/>
        </p:scale>
        <p:origin x="70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089B06-43B3-487D-ADE2-09D1584EBC58}" type="doc">
      <dgm:prSet loTypeId="urn:microsoft.com/office/officeart/2005/8/layout/chevron1" loCatId="process" qsTypeId="urn:microsoft.com/office/officeart/2005/8/quickstyle/simple1" qsCatId="simple" csTypeId="urn:microsoft.com/office/officeart/2005/8/colors/accent1_2" csCatId="accent1" phldr="1"/>
      <dgm:spPr/>
    </dgm:pt>
    <dgm:pt modelId="{F2461888-5ADF-49B9-AE6C-1FBA8D2112F7}">
      <dgm:prSet phldrT="[Text]" custT="1"/>
      <dgm:spPr/>
      <dgm:t>
        <a:bodyPr/>
        <a:lstStyle/>
        <a:p>
          <a:r>
            <a:rPr lang="en-US" sz="2400" dirty="0" smtClean="0"/>
            <a:t>Business Objective</a:t>
          </a:r>
          <a:endParaRPr lang="en-US" sz="2400" dirty="0"/>
        </a:p>
      </dgm:t>
    </dgm:pt>
    <dgm:pt modelId="{FB0CE8BF-C261-4C0E-B493-6901C2CC758B}" type="parTrans" cxnId="{BE83C743-9CA8-45E9-BF3A-CFDFE45F2346}">
      <dgm:prSet/>
      <dgm:spPr/>
      <dgm:t>
        <a:bodyPr/>
        <a:lstStyle/>
        <a:p>
          <a:endParaRPr lang="en-US" sz="1200"/>
        </a:p>
      </dgm:t>
    </dgm:pt>
    <dgm:pt modelId="{D6C69A9A-3D39-4E5D-88A1-7C08FA0EF1D8}" type="sibTrans" cxnId="{BE83C743-9CA8-45E9-BF3A-CFDFE45F2346}">
      <dgm:prSet/>
      <dgm:spPr/>
      <dgm:t>
        <a:bodyPr/>
        <a:lstStyle/>
        <a:p>
          <a:endParaRPr lang="en-US" sz="1200"/>
        </a:p>
      </dgm:t>
    </dgm:pt>
    <dgm:pt modelId="{36E02A1A-1CD1-4C07-90FD-FEFAECBB5082}">
      <dgm:prSet phldrT="[Text]" custT="1"/>
      <dgm:spPr/>
      <dgm:t>
        <a:bodyPr/>
        <a:lstStyle/>
        <a:p>
          <a:r>
            <a:rPr lang="en-US" sz="2400" dirty="0" smtClean="0"/>
            <a:t>Methodology</a:t>
          </a:r>
          <a:endParaRPr lang="en-US" sz="2400" dirty="0"/>
        </a:p>
      </dgm:t>
    </dgm:pt>
    <dgm:pt modelId="{6122B0B6-A417-460D-918B-22552507CF85}" type="parTrans" cxnId="{3A46853A-8031-46D2-8485-CB66BBB5DB7A}">
      <dgm:prSet/>
      <dgm:spPr/>
      <dgm:t>
        <a:bodyPr/>
        <a:lstStyle/>
        <a:p>
          <a:endParaRPr lang="en-US" sz="1200"/>
        </a:p>
      </dgm:t>
    </dgm:pt>
    <dgm:pt modelId="{D36E0D02-9B61-4A61-BDFE-AC3822EDF8B8}" type="sibTrans" cxnId="{3A46853A-8031-46D2-8485-CB66BBB5DB7A}">
      <dgm:prSet/>
      <dgm:spPr/>
      <dgm:t>
        <a:bodyPr/>
        <a:lstStyle/>
        <a:p>
          <a:endParaRPr lang="en-US" sz="1200"/>
        </a:p>
      </dgm:t>
    </dgm:pt>
    <dgm:pt modelId="{0944A0EC-D226-422F-9550-F89EC687B294}">
      <dgm:prSet phldrT="[Text]" custT="1"/>
      <dgm:spPr/>
      <dgm:t>
        <a:bodyPr/>
        <a:lstStyle/>
        <a:p>
          <a:r>
            <a:rPr lang="en-US" sz="2400" dirty="0" smtClean="0"/>
            <a:t>Business Value</a:t>
          </a:r>
          <a:endParaRPr lang="en-US" sz="2400" dirty="0"/>
        </a:p>
      </dgm:t>
    </dgm:pt>
    <dgm:pt modelId="{74AD1784-B6C1-4C57-B6FD-C474AE693C10}" type="parTrans" cxnId="{6DFF74D8-767F-4551-B19A-3639AAC7BCC8}">
      <dgm:prSet/>
      <dgm:spPr/>
      <dgm:t>
        <a:bodyPr/>
        <a:lstStyle/>
        <a:p>
          <a:endParaRPr lang="en-US" sz="1200"/>
        </a:p>
      </dgm:t>
    </dgm:pt>
    <dgm:pt modelId="{02146C3F-74D4-4966-B616-C9D329B49A01}" type="sibTrans" cxnId="{6DFF74D8-767F-4551-B19A-3639AAC7BCC8}">
      <dgm:prSet/>
      <dgm:spPr/>
      <dgm:t>
        <a:bodyPr/>
        <a:lstStyle/>
        <a:p>
          <a:endParaRPr lang="en-US" sz="1200"/>
        </a:p>
      </dgm:t>
    </dgm:pt>
    <dgm:pt modelId="{FDA518A5-D8CA-42B8-A707-3FEFFA4FBE1F}" type="pres">
      <dgm:prSet presAssocID="{E8089B06-43B3-487D-ADE2-09D1584EBC58}" presName="Name0" presStyleCnt="0">
        <dgm:presLayoutVars>
          <dgm:dir/>
          <dgm:animLvl val="lvl"/>
          <dgm:resizeHandles val="exact"/>
        </dgm:presLayoutVars>
      </dgm:prSet>
      <dgm:spPr/>
    </dgm:pt>
    <dgm:pt modelId="{FECE220F-4B52-4A83-BB71-12251F2C93A1}" type="pres">
      <dgm:prSet presAssocID="{F2461888-5ADF-49B9-AE6C-1FBA8D2112F7}" presName="parTxOnly" presStyleLbl="node1" presStyleIdx="0" presStyleCnt="3" custScaleX="74806">
        <dgm:presLayoutVars>
          <dgm:chMax val="0"/>
          <dgm:chPref val="0"/>
          <dgm:bulletEnabled val="1"/>
        </dgm:presLayoutVars>
      </dgm:prSet>
      <dgm:spPr/>
      <dgm:t>
        <a:bodyPr/>
        <a:lstStyle/>
        <a:p>
          <a:endParaRPr lang="en-US"/>
        </a:p>
      </dgm:t>
    </dgm:pt>
    <dgm:pt modelId="{92D672A3-5E42-4662-8A1F-7C8261EAE7FB}" type="pres">
      <dgm:prSet presAssocID="{D6C69A9A-3D39-4E5D-88A1-7C08FA0EF1D8}" presName="parTxOnlySpace" presStyleCnt="0"/>
      <dgm:spPr/>
    </dgm:pt>
    <dgm:pt modelId="{B6730493-E9A0-4EE2-BBFD-45FCCE9A04E5}" type="pres">
      <dgm:prSet presAssocID="{36E02A1A-1CD1-4C07-90FD-FEFAECBB5082}" presName="parTxOnly" presStyleLbl="node1" presStyleIdx="1" presStyleCnt="3" custScaleX="108393">
        <dgm:presLayoutVars>
          <dgm:chMax val="0"/>
          <dgm:chPref val="0"/>
          <dgm:bulletEnabled val="1"/>
        </dgm:presLayoutVars>
      </dgm:prSet>
      <dgm:spPr/>
      <dgm:t>
        <a:bodyPr/>
        <a:lstStyle/>
        <a:p>
          <a:endParaRPr lang="en-US"/>
        </a:p>
      </dgm:t>
    </dgm:pt>
    <dgm:pt modelId="{AB3B29FC-9AF3-4921-8945-B196FF1AC666}" type="pres">
      <dgm:prSet presAssocID="{D36E0D02-9B61-4A61-BDFE-AC3822EDF8B8}" presName="parTxOnlySpace" presStyleCnt="0"/>
      <dgm:spPr/>
    </dgm:pt>
    <dgm:pt modelId="{F35EFEED-47FF-4DE3-9FC5-73F3FE5B8894}" type="pres">
      <dgm:prSet presAssocID="{0944A0EC-D226-422F-9550-F89EC687B294}" presName="parTxOnly" presStyleLbl="node1" presStyleIdx="2" presStyleCnt="3" custLinFactNeighborY="3452">
        <dgm:presLayoutVars>
          <dgm:chMax val="0"/>
          <dgm:chPref val="0"/>
          <dgm:bulletEnabled val="1"/>
        </dgm:presLayoutVars>
      </dgm:prSet>
      <dgm:spPr/>
      <dgm:t>
        <a:bodyPr/>
        <a:lstStyle/>
        <a:p>
          <a:endParaRPr lang="en-US"/>
        </a:p>
      </dgm:t>
    </dgm:pt>
  </dgm:ptLst>
  <dgm:cxnLst>
    <dgm:cxn modelId="{53485F23-69C8-44C3-B2D3-AF3E28D8E98D}" type="presOf" srcId="{F2461888-5ADF-49B9-AE6C-1FBA8D2112F7}" destId="{FECE220F-4B52-4A83-BB71-12251F2C93A1}" srcOrd="0" destOrd="0" presId="urn:microsoft.com/office/officeart/2005/8/layout/chevron1"/>
    <dgm:cxn modelId="{3A46853A-8031-46D2-8485-CB66BBB5DB7A}" srcId="{E8089B06-43B3-487D-ADE2-09D1584EBC58}" destId="{36E02A1A-1CD1-4C07-90FD-FEFAECBB5082}" srcOrd="1" destOrd="0" parTransId="{6122B0B6-A417-460D-918B-22552507CF85}" sibTransId="{D36E0D02-9B61-4A61-BDFE-AC3822EDF8B8}"/>
    <dgm:cxn modelId="{6DFF74D8-767F-4551-B19A-3639AAC7BCC8}" srcId="{E8089B06-43B3-487D-ADE2-09D1584EBC58}" destId="{0944A0EC-D226-422F-9550-F89EC687B294}" srcOrd="2" destOrd="0" parTransId="{74AD1784-B6C1-4C57-B6FD-C474AE693C10}" sibTransId="{02146C3F-74D4-4966-B616-C9D329B49A01}"/>
    <dgm:cxn modelId="{3E0E1A41-19F3-425E-8326-3E5D0A84FC17}" type="presOf" srcId="{36E02A1A-1CD1-4C07-90FD-FEFAECBB5082}" destId="{B6730493-E9A0-4EE2-BBFD-45FCCE9A04E5}" srcOrd="0" destOrd="0" presId="urn:microsoft.com/office/officeart/2005/8/layout/chevron1"/>
    <dgm:cxn modelId="{2F3D9566-BBD8-4B3F-B8C5-416C35011058}" type="presOf" srcId="{0944A0EC-D226-422F-9550-F89EC687B294}" destId="{F35EFEED-47FF-4DE3-9FC5-73F3FE5B8894}" srcOrd="0" destOrd="0" presId="urn:microsoft.com/office/officeart/2005/8/layout/chevron1"/>
    <dgm:cxn modelId="{97B48718-9165-411B-AA94-1E256EF67A16}" type="presOf" srcId="{E8089B06-43B3-487D-ADE2-09D1584EBC58}" destId="{FDA518A5-D8CA-42B8-A707-3FEFFA4FBE1F}" srcOrd="0" destOrd="0" presId="urn:microsoft.com/office/officeart/2005/8/layout/chevron1"/>
    <dgm:cxn modelId="{BE83C743-9CA8-45E9-BF3A-CFDFE45F2346}" srcId="{E8089B06-43B3-487D-ADE2-09D1584EBC58}" destId="{F2461888-5ADF-49B9-AE6C-1FBA8D2112F7}" srcOrd="0" destOrd="0" parTransId="{FB0CE8BF-C261-4C0E-B493-6901C2CC758B}" sibTransId="{D6C69A9A-3D39-4E5D-88A1-7C08FA0EF1D8}"/>
    <dgm:cxn modelId="{88C448CB-EE0D-4585-AB4B-F142FE29AD6F}" type="presParOf" srcId="{FDA518A5-D8CA-42B8-A707-3FEFFA4FBE1F}" destId="{FECE220F-4B52-4A83-BB71-12251F2C93A1}" srcOrd="0" destOrd="0" presId="urn:microsoft.com/office/officeart/2005/8/layout/chevron1"/>
    <dgm:cxn modelId="{4DE79B94-4980-4DDC-894C-349C317D7D54}" type="presParOf" srcId="{FDA518A5-D8CA-42B8-A707-3FEFFA4FBE1F}" destId="{92D672A3-5E42-4662-8A1F-7C8261EAE7FB}" srcOrd="1" destOrd="0" presId="urn:microsoft.com/office/officeart/2005/8/layout/chevron1"/>
    <dgm:cxn modelId="{774CE4D8-6471-472F-8FE5-0174350235C9}" type="presParOf" srcId="{FDA518A5-D8CA-42B8-A707-3FEFFA4FBE1F}" destId="{B6730493-E9A0-4EE2-BBFD-45FCCE9A04E5}" srcOrd="2" destOrd="0" presId="urn:microsoft.com/office/officeart/2005/8/layout/chevron1"/>
    <dgm:cxn modelId="{EA8927E2-2678-4E6F-891F-540FE485F6FE}" type="presParOf" srcId="{FDA518A5-D8CA-42B8-A707-3FEFFA4FBE1F}" destId="{AB3B29FC-9AF3-4921-8945-B196FF1AC666}" srcOrd="3" destOrd="0" presId="urn:microsoft.com/office/officeart/2005/8/layout/chevron1"/>
    <dgm:cxn modelId="{16ACA289-BFA6-4F77-B961-6FED0E2B51FA}" type="presParOf" srcId="{FDA518A5-D8CA-42B8-A707-3FEFFA4FBE1F}" destId="{F35EFEED-47FF-4DE3-9FC5-73F3FE5B8894}"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089B06-43B3-487D-ADE2-09D1584EBC58}" type="doc">
      <dgm:prSet loTypeId="urn:microsoft.com/office/officeart/2005/8/layout/chevron1" loCatId="process" qsTypeId="urn:microsoft.com/office/officeart/2005/8/quickstyle/simple1" qsCatId="simple" csTypeId="urn:microsoft.com/office/officeart/2005/8/colors/accent1_2" csCatId="accent1" phldr="1"/>
      <dgm:spPr/>
    </dgm:pt>
    <dgm:pt modelId="{F2461888-5ADF-49B9-AE6C-1FBA8D2112F7}">
      <dgm:prSet phldrT="[Text]" custT="1"/>
      <dgm:spPr/>
      <dgm:t>
        <a:bodyPr/>
        <a:lstStyle/>
        <a:p>
          <a:pPr algn="l"/>
          <a:r>
            <a:rPr lang="en-US" sz="2400" dirty="0" smtClean="0"/>
            <a:t>Business Objective</a:t>
          </a:r>
          <a:endParaRPr lang="en-US" sz="2400" dirty="0"/>
        </a:p>
      </dgm:t>
    </dgm:pt>
    <dgm:pt modelId="{FB0CE8BF-C261-4C0E-B493-6901C2CC758B}" type="parTrans" cxnId="{BE83C743-9CA8-45E9-BF3A-CFDFE45F2346}">
      <dgm:prSet/>
      <dgm:spPr/>
      <dgm:t>
        <a:bodyPr/>
        <a:lstStyle/>
        <a:p>
          <a:endParaRPr lang="en-US" sz="1200"/>
        </a:p>
      </dgm:t>
    </dgm:pt>
    <dgm:pt modelId="{D6C69A9A-3D39-4E5D-88A1-7C08FA0EF1D8}" type="sibTrans" cxnId="{BE83C743-9CA8-45E9-BF3A-CFDFE45F2346}">
      <dgm:prSet/>
      <dgm:spPr/>
      <dgm:t>
        <a:bodyPr/>
        <a:lstStyle/>
        <a:p>
          <a:endParaRPr lang="en-US" sz="1200"/>
        </a:p>
      </dgm:t>
    </dgm:pt>
    <dgm:pt modelId="{36E02A1A-1CD1-4C07-90FD-FEFAECBB5082}">
      <dgm:prSet phldrT="[Text]" custT="1"/>
      <dgm:spPr/>
      <dgm:t>
        <a:bodyPr/>
        <a:lstStyle/>
        <a:p>
          <a:r>
            <a:rPr lang="en-US" sz="2400" dirty="0" smtClean="0"/>
            <a:t>Methodology</a:t>
          </a:r>
          <a:endParaRPr lang="en-US" sz="2400" dirty="0"/>
        </a:p>
      </dgm:t>
    </dgm:pt>
    <dgm:pt modelId="{6122B0B6-A417-460D-918B-22552507CF85}" type="parTrans" cxnId="{3A46853A-8031-46D2-8485-CB66BBB5DB7A}">
      <dgm:prSet/>
      <dgm:spPr/>
      <dgm:t>
        <a:bodyPr/>
        <a:lstStyle/>
        <a:p>
          <a:endParaRPr lang="en-US" sz="1200"/>
        </a:p>
      </dgm:t>
    </dgm:pt>
    <dgm:pt modelId="{D36E0D02-9B61-4A61-BDFE-AC3822EDF8B8}" type="sibTrans" cxnId="{3A46853A-8031-46D2-8485-CB66BBB5DB7A}">
      <dgm:prSet/>
      <dgm:spPr/>
      <dgm:t>
        <a:bodyPr/>
        <a:lstStyle/>
        <a:p>
          <a:endParaRPr lang="en-US" sz="1200"/>
        </a:p>
      </dgm:t>
    </dgm:pt>
    <dgm:pt modelId="{0944A0EC-D226-422F-9550-F89EC687B294}">
      <dgm:prSet phldrT="[Text]" custT="1"/>
      <dgm:spPr/>
      <dgm:t>
        <a:bodyPr/>
        <a:lstStyle/>
        <a:p>
          <a:r>
            <a:rPr lang="en-US" sz="2400" dirty="0" smtClean="0"/>
            <a:t>Business Value</a:t>
          </a:r>
          <a:endParaRPr lang="en-US" sz="2400" dirty="0"/>
        </a:p>
      </dgm:t>
    </dgm:pt>
    <dgm:pt modelId="{74AD1784-B6C1-4C57-B6FD-C474AE693C10}" type="parTrans" cxnId="{6DFF74D8-767F-4551-B19A-3639AAC7BCC8}">
      <dgm:prSet/>
      <dgm:spPr/>
      <dgm:t>
        <a:bodyPr/>
        <a:lstStyle/>
        <a:p>
          <a:endParaRPr lang="en-US" sz="1200"/>
        </a:p>
      </dgm:t>
    </dgm:pt>
    <dgm:pt modelId="{02146C3F-74D4-4966-B616-C9D329B49A01}" type="sibTrans" cxnId="{6DFF74D8-767F-4551-B19A-3639AAC7BCC8}">
      <dgm:prSet/>
      <dgm:spPr/>
      <dgm:t>
        <a:bodyPr/>
        <a:lstStyle/>
        <a:p>
          <a:endParaRPr lang="en-US" sz="1200"/>
        </a:p>
      </dgm:t>
    </dgm:pt>
    <dgm:pt modelId="{FDA518A5-D8CA-42B8-A707-3FEFFA4FBE1F}" type="pres">
      <dgm:prSet presAssocID="{E8089B06-43B3-487D-ADE2-09D1584EBC58}" presName="Name0" presStyleCnt="0">
        <dgm:presLayoutVars>
          <dgm:dir/>
          <dgm:animLvl val="lvl"/>
          <dgm:resizeHandles val="exact"/>
        </dgm:presLayoutVars>
      </dgm:prSet>
      <dgm:spPr/>
    </dgm:pt>
    <dgm:pt modelId="{FECE220F-4B52-4A83-BB71-12251F2C93A1}" type="pres">
      <dgm:prSet presAssocID="{F2461888-5ADF-49B9-AE6C-1FBA8D2112F7}" presName="parTxOnly" presStyleLbl="node1" presStyleIdx="0" presStyleCnt="3" custScaleX="47105">
        <dgm:presLayoutVars>
          <dgm:chMax val="0"/>
          <dgm:chPref val="0"/>
          <dgm:bulletEnabled val="1"/>
        </dgm:presLayoutVars>
      </dgm:prSet>
      <dgm:spPr/>
      <dgm:t>
        <a:bodyPr/>
        <a:lstStyle/>
        <a:p>
          <a:endParaRPr lang="en-US"/>
        </a:p>
      </dgm:t>
    </dgm:pt>
    <dgm:pt modelId="{92D672A3-5E42-4662-8A1F-7C8261EAE7FB}" type="pres">
      <dgm:prSet presAssocID="{D6C69A9A-3D39-4E5D-88A1-7C08FA0EF1D8}" presName="parTxOnlySpace" presStyleCnt="0"/>
      <dgm:spPr/>
    </dgm:pt>
    <dgm:pt modelId="{B6730493-E9A0-4EE2-BBFD-45FCCE9A04E5}" type="pres">
      <dgm:prSet presAssocID="{36E02A1A-1CD1-4C07-90FD-FEFAECBB5082}" presName="parTxOnly" presStyleLbl="node1" presStyleIdx="1" presStyleCnt="3" custScaleX="108393">
        <dgm:presLayoutVars>
          <dgm:chMax val="0"/>
          <dgm:chPref val="0"/>
          <dgm:bulletEnabled val="1"/>
        </dgm:presLayoutVars>
      </dgm:prSet>
      <dgm:spPr/>
      <dgm:t>
        <a:bodyPr/>
        <a:lstStyle/>
        <a:p>
          <a:endParaRPr lang="en-US"/>
        </a:p>
      </dgm:t>
    </dgm:pt>
    <dgm:pt modelId="{AB3B29FC-9AF3-4921-8945-B196FF1AC666}" type="pres">
      <dgm:prSet presAssocID="{D36E0D02-9B61-4A61-BDFE-AC3822EDF8B8}" presName="parTxOnlySpace" presStyleCnt="0"/>
      <dgm:spPr/>
    </dgm:pt>
    <dgm:pt modelId="{F35EFEED-47FF-4DE3-9FC5-73F3FE5B8894}" type="pres">
      <dgm:prSet presAssocID="{0944A0EC-D226-422F-9550-F89EC687B294}" presName="parTxOnly" presStyleLbl="node1" presStyleIdx="2" presStyleCnt="3" custScaleX="38149" custLinFactNeighborY="3452">
        <dgm:presLayoutVars>
          <dgm:chMax val="0"/>
          <dgm:chPref val="0"/>
          <dgm:bulletEnabled val="1"/>
        </dgm:presLayoutVars>
      </dgm:prSet>
      <dgm:spPr/>
      <dgm:t>
        <a:bodyPr/>
        <a:lstStyle/>
        <a:p>
          <a:endParaRPr lang="en-US"/>
        </a:p>
      </dgm:t>
    </dgm:pt>
  </dgm:ptLst>
  <dgm:cxnLst>
    <dgm:cxn modelId="{812547B9-8C14-4435-B28C-7209684888F3}" type="presOf" srcId="{36E02A1A-1CD1-4C07-90FD-FEFAECBB5082}" destId="{B6730493-E9A0-4EE2-BBFD-45FCCE9A04E5}" srcOrd="0" destOrd="0" presId="urn:microsoft.com/office/officeart/2005/8/layout/chevron1"/>
    <dgm:cxn modelId="{E32FDB5C-2956-455E-A8BF-DB0202AB3B44}" type="presOf" srcId="{E8089B06-43B3-487D-ADE2-09D1584EBC58}" destId="{FDA518A5-D8CA-42B8-A707-3FEFFA4FBE1F}" srcOrd="0" destOrd="0" presId="urn:microsoft.com/office/officeart/2005/8/layout/chevron1"/>
    <dgm:cxn modelId="{E7B8D5B6-D14A-4D57-8998-F6C2069BAA46}" type="presOf" srcId="{0944A0EC-D226-422F-9550-F89EC687B294}" destId="{F35EFEED-47FF-4DE3-9FC5-73F3FE5B8894}" srcOrd="0" destOrd="0" presId="urn:microsoft.com/office/officeart/2005/8/layout/chevron1"/>
    <dgm:cxn modelId="{3A46853A-8031-46D2-8485-CB66BBB5DB7A}" srcId="{E8089B06-43B3-487D-ADE2-09D1584EBC58}" destId="{36E02A1A-1CD1-4C07-90FD-FEFAECBB5082}" srcOrd="1" destOrd="0" parTransId="{6122B0B6-A417-460D-918B-22552507CF85}" sibTransId="{D36E0D02-9B61-4A61-BDFE-AC3822EDF8B8}"/>
    <dgm:cxn modelId="{6DFF74D8-767F-4551-B19A-3639AAC7BCC8}" srcId="{E8089B06-43B3-487D-ADE2-09D1584EBC58}" destId="{0944A0EC-D226-422F-9550-F89EC687B294}" srcOrd="2" destOrd="0" parTransId="{74AD1784-B6C1-4C57-B6FD-C474AE693C10}" sibTransId="{02146C3F-74D4-4966-B616-C9D329B49A01}"/>
    <dgm:cxn modelId="{B5F9BD75-5A5F-4354-905B-ECFCC2BE870E}" type="presOf" srcId="{F2461888-5ADF-49B9-AE6C-1FBA8D2112F7}" destId="{FECE220F-4B52-4A83-BB71-12251F2C93A1}" srcOrd="0" destOrd="0" presId="urn:microsoft.com/office/officeart/2005/8/layout/chevron1"/>
    <dgm:cxn modelId="{BE83C743-9CA8-45E9-BF3A-CFDFE45F2346}" srcId="{E8089B06-43B3-487D-ADE2-09D1584EBC58}" destId="{F2461888-5ADF-49B9-AE6C-1FBA8D2112F7}" srcOrd="0" destOrd="0" parTransId="{FB0CE8BF-C261-4C0E-B493-6901C2CC758B}" sibTransId="{D6C69A9A-3D39-4E5D-88A1-7C08FA0EF1D8}"/>
    <dgm:cxn modelId="{B1766286-5AF8-431A-91DE-F221ACF86D40}" type="presParOf" srcId="{FDA518A5-D8CA-42B8-A707-3FEFFA4FBE1F}" destId="{FECE220F-4B52-4A83-BB71-12251F2C93A1}" srcOrd="0" destOrd="0" presId="urn:microsoft.com/office/officeart/2005/8/layout/chevron1"/>
    <dgm:cxn modelId="{E0532080-43B9-44F1-9E13-67FFB6FC9530}" type="presParOf" srcId="{FDA518A5-D8CA-42B8-A707-3FEFFA4FBE1F}" destId="{92D672A3-5E42-4662-8A1F-7C8261EAE7FB}" srcOrd="1" destOrd="0" presId="urn:microsoft.com/office/officeart/2005/8/layout/chevron1"/>
    <dgm:cxn modelId="{D9FBAC1D-EF57-4976-8857-71D54E365311}" type="presParOf" srcId="{FDA518A5-D8CA-42B8-A707-3FEFFA4FBE1F}" destId="{B6730493-E9A0-4EE2-BBFD-45FCCE9A04E5}" srcOrd="2" destOrd="0" presId="urn:microsoft.com/office/officeart/2005/8/layout/chevron1"/>
    <dgm:cxn modelId="{BD9DAE6A-1A2C-46B9-813C-CA9BDD6626EE}" type="presParOf" srcId="{FDA518A5-D8CA-42B8-A707-3FEFFA4FBE1F}" destId="{AB3B29FC-9AF3-4921-8945-B196FF1AC666}" srcOrd="3" destOrd="0" presId="urn:microsoft.com/office/officeart/2005/8/layout/chevron1"/>
    <dgm:cxn modelId="{5647BC4F-3E11-4DA0-8574-17CF1D2B650D}" type="presParOf" srcId="{FDA518A5-D8CA-42B8-A707-3FEFFA4FBE1F}" destId="{F35EFEED-47FF-4DE3-9FC5-73F3FE5B889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089B06-43B3-487D-ADE2-09D1584EBC58}" type="doc">
      <dgm:prSet loTypeId="urn:microsoft.com/office/officeart/2005/8/layout/chevron1" loCatId="process" qsTypeId="urn:microsoft.com/office/officeart/2005/8/quickstyle/simple1" qsCatId="simple" csTypeId="urn:microsoft.com/office/officeart/2005/8/colors/accent1_2" csCatId="accent1" phldr="1"/>
      <dgm:spPr/>
    </dgm:pt>
    <dgm:pt modelId="{F2461888-5ADF-49B9-AE6C-1FBA8D2112F7}">
      <dgm:prSet phldrT="[Text]" custT="1"/>
      <dgm:spPr/>
      <dgm:t>
        <a:bodyPr/>
        <a:lstStyle/>
        <a:p>
          <a:pPr algn="l"/>
          <a:r>
            <a:rPr lang="en-US" sz="2400" dirty="0" smtClean="0"/>
            <a:t>Business Objective</a:t>
          </a:r>
          <a:endParaRPr lang="en-US" sz="2400" dirty="0"/>
        </a:p>
      </dgm:t>
    </dgm:pt>
    <dgm:pt modelId="{FB0CE8BF-C261-4C0E-B493-6901C2CC758B}" type="parTrans" cxnId="{BE83C743-9CA8-45E9-BF3A-CFDFE45F2346}">
      <dgm:prSet/>
      <dgm:spPr/>
      <dgm:t>
        <a:bodyPr/>
        <a:lstStyle/>
        <a:p>
          <a:endParaRPr lang="en-US" sz="1200"/>
        </a:p>
      </dgm:t>
    </dgm:pt>
    <dgm:pt modelId="{D6C69A9A-3D39-4E5D-88A1-7C08FA0EF1D8}" type="sibTrans" cxnId="{BE83C743-9CA8-45E9-BF3A-CFDFE45F2346}">
      <dgm:prSet/>
      <dgm:spPr/>
      <dgm:t>
        <a:bodyPr/>
        <a:lstStyle/>
        <a:p>
          <a:endParaRPr lang="en-US" sz="1200"/>
        </a:p>
      </dgm:t>
    </dgm:pt>
    <dgm:pt modelId="{36E02A1A-1CD1-4C07-90FD-FEFAECBB5082}">
      <dgm:prSet phldrT="[Text]" custT="1"/>
      <dgm:spPr/>
      <dgm:t>
        <a:bodyPr/>
        <a:lstStyle/>
        <a:p>
          <a:r>
            <a:rPr lang="en-US" sz="2400" dirty="0" smtClean="0"/>
            <a:t>Methodology</a:t>
          </a:r>
          <a:endParaRPr lang="en-US" sz="2400" dirty="0"/>
        </a:p>
      </dgm:t>
    </dgm:pt>
    <dgm:pt modelId="{6122B0B6-A417-460D-918B-22552507CF85}" type="parTrans" cxnId="{3A46853A-8031-46D2-8485-CB66BBB5DB7A}">
      <dgm:prSet/>
      <dgm:spPr/>
      <dgm:t>
        <a:bodyPr/>
        <a:lstStyle/>
        <a:p>
          <a:endParaRPr lang="en-US" sz="1200"/>
        </a:p>
      </dgm:t>
    </dgm:pt>
    <dgm:pt modelId="{D36E0D02-9B61-4A61-BDFE-AC3822EDF8B8}" type="sibTrans" cxnId="{3A46853A-8031-46D2-8485-CB66BBB5DB7A}">
      <dgm:prSet/>
      <dgm:spPr/>
      <dgm:t>
        <a:bodyPr/>
        <a:lstStyle/>
        <a:p>
          <a:endParaRPr lang="en-US" sz="1200"/>
        </a:p>
      </dgm:t>
    </dgm:pt>
    <dgm:pt modelId="{0944A0EC-D226-422F-9550-F89EC687B294}">
      <dgm:prSet phldrT="[Text]" custT="1"/>
      <dgm:spPr/>
      <dgm:t>
        <a:bodyPr/>
        <a:lstStyle/>
        <a:p>
          <a:r>
            <a:rPr lang="en-US" sz="2400" dirty="0" smtClean="0"/>
            <a:t>Business Value</a:t>
          </a:r>
          <a:endParaRPr lang="en-US" sz="2400" dirty="0"/>
        </a:p>
      </dgm:t>
    </dgm:pt>
    <dgm:pt modelId="{74AD1784-B6C1-4C57-B6FD-C474AE693C10}" type="parTrans" cxnId="{6DFF74D8-767F-4551-B19A-3639AAC7BCC8}">
      <dgm:prSet/>
      <dgm:spPr/>
      <dgm:t>
        <a:bodyPr/>
        <a:lstStyle/>
        <a:p>
          <a:endParaRPr lang="en-US" sz="1200"/>
        </a:p>
      </dgm:t>
    </dgm:pt>
    <dgm:pt modelId="{02146C3F-74D4-4966-B616-C9D329B49A01}" type="sibTrans" cxnId="{6DFF74D8-767F-4551-B19A-3639AAC7BCC8}">
      <dgm:prSet/>
      <dgm:spPr/>
      <dgm:t>
        <a:bodyPr/>
        <a:lstStyle/>
        <a:p>
          <a:endParaRPr lang="en-US" sz="1200"/>
        </a:p>
      </dgm:t>
    </dgm:pt>
    <dgm:pt modelId="{FDA518A5-D8CA-42B8-A707-3FEFFA4FBE1F}" type="pres">
      <dgm:prSet presAssocID="{E8089B06-43B3-487D-ADE2-09D1584EBC58}" presName="Name0" presStyleCnt="0">
        <dgm:presLayoutVars>
          <dgm:dir/>
          <dgm:animLvl val="lvl"/>
          <dgm:resizeHandles val="exact"/>
        </dgm:presLayoutVars>
      </dgm:prSet>
      <dgm:spPr/>
    </dgm:pt>
    <dgm:pt modelId="{FECE220F-4B52-4A83-BB71-12251F2C93A1}" type="pres">
      <dgm:prSet presAssocID="{F2461888-5ADF-49B9-AE6C-1FBA8D2112F7}" presName="parTxOnly" presStyleLbl="node1" presStyleIdx="0" presStyleCnt="3" custScaleX="47105">
        <dgm:presLayoutVars>
          <dgm:chMax val="0"/>
          <dgm:chPref val="0"/>
          <dgm:bulletEnabled val="1"/>
        </dgm:presLayoutVars>
      </dgm:prSet>
      <dgm:spPr/>
      <dgm:t>
        <a:bodyPr/>
        <a:lstStyle/>
        <a:p>
          <a:endParaRPr lang="en-US"/>
        </a:p>
      </dgm:t>
    </dgm:pt>
    <dgm:pt modelId="{92D672A3-5E42-4662-8A1F-7C8261EAE7FB}" type="pres">
      <dgm:prSet presAssocID="{D6C69A9A-3D39-4E5D-88A1-7C08FA0EF1D8}" presName="parTxOnlySpace" presStyleCnt="0"/>
      <dgm:spPr/>
    </dgm:pt>
    <dgm:pt modelId="{B6730493-E9A0-4EE2-BBFD-45FCCE9A04E5}" type="pres">
      <dgm:prSet presAssocID="{36E02A1A-1CD1-4C07-90FD-FEFAECBB5082}" presName="parTxOnly" presStyleLbl="node1" presStyleIdx="1" presStyleCnt="3" custScaleX="108393">
        <dgm:presLayoutVars>
          <dgm:chMax val="0"/>
          <dgm:chPref val="0"/>
          <dgm:bulletEnabled val="1"/>
        </dgm:presLayoutVars>
      </dgm:prSet>
      <dgm:spPr/>
      <dgm:t>
        <a:bodyPr/>
        <a:lstStyle/>
        <a:p>
          <a:endParaRPr lang="en-US"/>
        </a:p>
      </dgm:t>
    </dgm:pt>
    <dgm:pt modelId="{AB3B29FC-9AF3-4921-8945-B196FF1AC666}" type="pres">
      <dgm:prSet presAssocID="{D36E0D02-9B61-4A61-BDFE-AC3822EDF8B8}" presName="parTxOnlySpace" presStyleCnt="0"/>
      <dgm:spPr/>
    </dgm:pt>
    <dgm:pt modelId="{F35EFEED-47FF-4DE3-9FC5-73F3FE5B8894}" type="pres">
      <dgm:prSet presAssocID="{0944A0EC-D226-422F-9550-F89EC687B294}" presName="parTxOnly" presStyleLbl="node1" presStyleIdx="2" presStyleCnt="3" custScaleX="38149" custLinFactNeighborY="3452">
        <dgm:presLayoutVars>
          <dgm:chMax val="0"/>
          <dgm:chPref val="0"/>
          <dgm:bulletEnabled val="1"/>
        </dgm:presLayoutVars>
      </dgm:prSet>
      <dgm:spPr/>
      <dgm:t>
        <a:bodyPr/>
        <a:lstStyle/>
        <a:p>
          <a:endParaRPr lang="en-US"/>
        </a:p>
      </dgm:t>
    </dgm:pt>
  </dgm:ptLst>
  <dgm:cxnLst>
    <dgm:cxn modelId="{A0C94C14-70E5-458F-8011-DAEFE896EB99}" type="presOf" srcId="{0944A0EC-D226-422F-9550-F89EC687B294}" destId="{F35EFEED-47FF-4DE3-9FC5-73F3FE5B8894}" srcOrd="0" destOrd="0" presId="urn:microsoft.com/office/officeart/2005/8/layout/chevron1"/>
    <dgm:cxn modelId="{3A46853A-8031-46D2-8485-CB66BBB5DB7A}" srcId="{E8089B06-43B3-487D-ADE2-09D1584EBC58}" destId="{36E02A1A-1CD1-4C07-90FD-FEFAECBB5082}" srcOrd="1" destOrd="0" parTransId="{6122B0B6-A417-460D-918B-22552507CF85}" sibTransId="{D36E0D02-9B61-4A61-BDFE-AC3822EDF8B8}"/>
    <dgm:cxn modelId="{6DFF74D8-767F-4551-B19A-3639AAC7BCC8}" srcId="{E8089B06-43B3-487D-ADE2-09D1584EBC58}" destId="{0944A0EC-D226-422F-9550-F89EC687B294}" srcOrd="2" destOrd="0" parTransId="{74AD1784-B6C1-4C57-B6FD-C474AE693C10}" sibTransId="{02146C3F-74D4-4966-B616-C9D329B49A01}"/>
    <dgm:cxn modelId="{CB5EBCE9-4B0F-4070-98BB-C19C39120F54}" type="presOf" srcId="{36E02A1A-1CD1-4C07-90FD-FEFAECBB5082}" destId="{B6730493-E9A0-4EE2-BBFD-45FCCE9A04E5}" srcOrd="0" destOrd="0" presId="urn:microsoft.com/office/officeart/2005/8/layout/chevron1"/>
    <dgm:cxn modelId="{42ADFC83-79F9-4DB6-8268-FBF1E36D66AF}" type="presOf" srcId="{E8089B06-43B3-487D-ADE2-09D1584EBC58}" destId="{FDA518A5-D8CA-42B8-A707-3FEFFA4FBE1F}" srcOrd="0" destOrd="0" presId="urn:microsoft.com/office/officeart/2005/8/layout/chevron1"/>
    <dgm:cxn modelId="{BE83C743-9CA8-45E9-BF3A-CFDFE45F2346}" srcId="{E8089B06-43B3-487D-ADE2-09D1584EBC58}" destId="{F2461888-5ADF-49B9-AE6C-1FBA8D2112F7}" srcOrd="0" destOrd="0" parTransId="{FB0CE8BF-C261-4C0E-B493-6901C2CC758B}" sibTransId="{D6C69A9A-3D39-4E5D-88A1-7C08FA0EF1D8}"/>
    <dgm:cxn modelId="{6DF7E7C2-33F0-47E6-911B-ABCF703B6981}" type="presOf" srcId="{F2461888-5ADF-49B9-AE6C-1FBA8D2112F7}" destId="{FECE220F-4B52-4A83-BB71-12251F2C93A1}" srcOrd="0" destOrd="0" presId="urn:microsoft.com/office/officeart/2005/8/layout/chevron1"/>
    <dgm:cxn modelId="{645D03AE-3FBC-40CA-9D69-EAB984B91288}" type="presParOf" srcId="{FDA518A5-D8CA-42B8-A707-3FEFFA4FBE1F}" destId="{FECE220F-4B52-4A83-BB71-12251F2C93A1}" srcOrd="0" destOrd="0" presId="urn:microsoft.com/office/officeart/2005/8/layout/chevron1"/>
    <dgm:cxn modelId="{5D9E6795-6FC6-47F0-B62E-59757773DF51}" type="presParOf" srcId="{FDA518A5-D8CA-42B8-A707-3FEFFA4FBE1F}" destId="{92D672A3-5E42-4662-8A1F-7C8261EAE7FB}" srcOrd="1" destOrd="0" presId="urn:microsoft.com/office/officeart/2005/8/layout/chevron1"/>
    <dgm:cxn modelId="{39F6F3DB-5712-4EB5-8232-8459A3CE4E59}" type="presParOf" srcId="{FDA518A5-D8CA-42B8-A707-3FEFFA4FBE1F}" destId="{B6730493-E9A0-4EE2-BBFD-45FCCE9A04E5}" srcOrd="2" destOrd="0" presId="urn:microsoft.com/office/officeart/2005/8/layout/chevron1"/>
    <dgm:cxn modelId="{85678762-EADF-4CA3-B0B3-785D89E64587}" type="presParOf" srcId="{FDA518A5-D8CA-42B8-A707-3FEFFA4FBE1F}" destId="{AB3B29FC-9AF3-4921-8945-B196FF1AC666}" srcOrd="3" destOrd="0" presId="urn:microsoft.com/office/officeart/2005/8/layout/chevron1"/>
    <dgm:cxn modelId="{F7E13E32-F34B-4309-BD26-9EA5947971DA}" type="presParOf" srcId="{FDA518A5-D8CA-42B8-A707-3FEFFA4FBE1F}" destId="{F35EFEED-47FF-4DE3-9FC5-73F3FE5B8894}"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089B06-43B3-487D-ADE2-09D1584EBC58}" type="doc">
      <dgm:prSet loTypeId="urn:microsoft.com/office/officeart/2005/8/layout/chevron1" loCatId="process" qsTypeId="urn:microsoft.com/office/officeart/2005/8/quickstyle/simple1" qsCatId="simple" csTypeId="urn:microsoft.com/office/officeart/2005/8/colors/accent1_2" csCatId="accent1" phldr="1"/>
      <dgm:spPr/>
    </dgm:pt>
    <dgm:pt modelId="{F2461888-5ADF-49B9-AE6C-1FBA8D2112F7}">
      <dgm:prSet phldrT="[Text]" custT="1"/>
      <dgm:spPr/>
      <dgm:t>
        <a:bodyPr/>
        <a:lstStyle/>
        <a:p>
          <a:pPr algn="l"/>
          <a:r>
            <a:rPr lang="en-US" sz="2400" dirty="0" smtClean="0"/>
            <a:t>Business Objective</a:t>
          </a:r>
          <a:endParaRPr lang="en-US" sz="2400" dirty="0"/>
        </a:p>
      </dgm:t>
    </dgm:pt>
    <dgm:pt modelId="{FB0CE8BF-C261-4C0E-B493-6901C2CC758B}" type="parTrans" cxnId="{BE83C743-9CA8-45E9-BF3A-CFDFE45F2346}">
      <dgm:prSet/>
      <dgm:spPr/>
      <dgm:t>
        <a:bodyPr/>
        <a:lstStyle/>
        <a:p>
          <a:endParaRPr lang="en-US" sz="1200"/>
        </a:p>
      </dgm:t>
    </dgm:pt>
    <dgm:pt modelId="{D6C69A9A-3D39-4E5D-88A1-7C08FA0EF1D8}" type="sibTrans" cxnId="{BE83C743-9CA8-45E9-BF3A-CFDFE45F2346}">
      <dgm:prSet/>
      <dgm:spPr/>
      <dgm:t>
        <a:bodyPr/>
        <a:lstStyle/>
        <a:p>
          <a:endParaRPr lang="en-US" sz="1200"/>
        </a:p>
      </dgm:t>
    </dgm:pt>
    <dgm:pt modelId="{36E02A1A-1CD1-4C07-90FD-FEFAECBB5082}">
      <dgm:prSet phldrT="[Text]" custT="1"/>
      <dgm:spPr/>
      <dgm:t>
        <a:bodyPr/>
        <a:lstStyle/>
        <a:p>
          <a:r>
            <a:rPr lang="en-US" sz="2400" dirty="0" smtClean="0"/>
            <a:t>Methodology</a:t>
          </a:r>
          <a:endParaRPr lang="en-US" sz="2400" dirty="0"/>
        </a:p>
      </dgm:t>
    </dgm:pt>
    <dgm:pt modelId="{6122B0B6-A417-460D-918B-22552507CF85}" type="parTrans" cxnId="{3A46853A-8031-46D2-8485-CB66BBB5DB7A}">
      <dgm:prSet/>
      <dgm:spPr/>
      <dgm:t>
        <a:bodyPr/>
        <a:lstStyle/>
        <a:p>
          <a:endParaRPr lang="en-US" sz="1200"/>
        </a:p>
      </dgm:t>
    </dgm:pt>
    <dgm:pt modelId="{D36E0D02-9B61-4A61-BDFE-AC3822EDF8B8}" type="sibTrans" cxnId="{3A46853A-8031-46D2-8485-CB66BBB5DB7A}">
      <dgm:prSet/>
      <dgm:spPr/>
      <dgm:t>
        <a:bodyPr/>
        <a:lstStyle/>
        <a:p>
          <a:endParaRPr lang="en-US" sz="1200"/>
        </a:p>
      </dgm:t>
    </dgm:pt>
    <dgm:pt modelId="{0944A0EC-D226-422F-9550-F89EC687B294}">
      <dgm:prSet phldrT="[Text]" custT="1"/>
      <dgm:spPr/>
      <dgm:t>
        <a:bodyPr/>
        <a:lstStyle/>
        <a:p>
          <a:r>
            <a:rPr lang="en-US" sz="2400" dirty="0" smtClean="0"/>
            <a:t>Business Value</a:t>
          </a:r>
          <a:endParaRPr lang="en-US" sz="2400" dirty="0"/>
        </a:p>
      </dgm:t>
    </dgm:pt>
    <dgm:pt modelId="{74AD1784-B6C1-4C57-B6FD-C474AE693C10}" type="parTrans" cxnId="{6DFF74D8-767F-4551-B19A-3639AAC7BCC8}">
      <dgm:prSet/>
      <dgm:spPr/>
      <dgm:t>
        <a:bodyPr/>
        <a:lstStyle/>
        <a:p>
          <a:endParaRPr lang="en-US" sz="1200"/>
        </a:p>
      </dgm:t>
    </dgm:pt>
    <dgm:pt modelId="{02146C3F-74D4-4966-B616-C9D329B49A01}" type="sibTrans" cxnId="{6DFF74D8-767F-4551-B19A-3639AAC7BCC8}">
      <dgm:prSet/>
      <dgm:spPr/>
      <dgm:t>
        <a:bodyPr/>
        <a:lstStyle/>
        <a:p>
          <a:endParaRPr lang="en-US" sz="1200"/>
        </a:p>
      </dgm:t>
    </dgm:pt>
    <dgm:pt modelId="{FDA518A5-D8CA-42B8-A707-3FEFFA4FBE1F}" type="pres">
      <dgm:prSet presAssocID="{E8089B06-43B3-487D-ADE2-09D1584EBC58}" presName="Name0" presStyleCnt="0">
        <dgm:presLayoutVars>
          <dgm:dir/>
          <dgm:animLvl val="lvl"/>
          <dgm:resizeHandles val="exact"/>
        </dgm:presLayoutVars>
      </dgm:prSet>
      <dgm:spPr/>
    </dgm:pt>
    <dgm:pt modelId="{FECE220F-4B52-4A83-BB71-12251F2C93A1}" type="pres">
      <dgm:prSet presAssocID="{F2461888-5ADF-49B9-AE6C-1FBA8D2112F7}" presName="parTxOnly" presStyleLbl="node1" presStyleIdx="0" presStyleCnt="3" custScaleX="47105">
        <dgm:presLayoutVars>
          <dgm:chMax val="0"/>
          <dgm:chPref val="0"/>
          <dgm:bulletEnabled val="1"/>
        </dgm:presLayoutVars>
      </dgm:prSet>
      <dgm:spPr/>
      <dgm:t>
        <a:bodyPr/>
        <a:lstStyle/>
        <a:p>
          <a:endParaRPr lang="en-US"/>
        </a:p>
      </dgm:t>
    </dgm:pt>
    <dgm:pt modelId="{92D672A3-5E42-4662-8A1F-7C8261EAE7FB}" type="pres">
      <dgm:prSet presAssocID="{D6C69A9A-3D39-4E5D-88A1-7C08FA0EF1D8}" presName="parTxOnlySpace" presStyleCnt="0"/>
      <dgm:spPr/>
    </dgm:pt>
    <dgm:pt modelId="{B6730493-E9A0-4EE2-BBFD-45FCCE9A04E5}" type="pres">
      <dgm:prSet presAssocID="{36E02A1A-1CD1-4C07-90FD-FEFAECBB5082}" presName="parTxOnly" presStyleLbl="node1" presStyleIdx="1" presStyleCnt="3" custScaleX="108393" custLinFactNeighborY="3068">
        <dgm:presLayoutVars>
          <dgm:chMax val="0"/>
          <dgm:chPref val="0"/>
          <dgm:bulletEnabled val="1"/>
        </dgm:presLayoutVars>
      </dgm:prSet>
      <dgm:spPr/>
      <dgm:t>
        <a:bodyPr/>
        <a:lstStyle/>
        <a:p>
          <a:endParaRPr lang="en-US"/>
        </a:p>
      </dgm:t>
    </dgm:pt>
    <dgm:pt modelId="{AB3B29FC-9AF3-4921-8945-B196FF1AC666}" type="pres">
      <dgm:prSet presAssocID="{D36E0D02-9B61-4A61-BDFE-AC3822EDF8B8}" presName="parTxOnlySpace" presStyleCnt="0"/>
      <dgm:spPr/>
    </dgm:pt>
    <dgm:pt modelId="{F35EFEED-47FF-4DE3-9FC5-73F3FE5B8894}" type="pres">
      <dgm:prSet presAssocID="{0944A0EC-D226-422F-9550-F89EC687B294}" presName="parTxOnly" presStyleLbl="node1" presStyleIdx="2" presStyleCnt="3" custScaleX="38149" custLinFactNeighborY="3452">
        <dgm:presLayoutVars>
          <dgm:chMax val="0"/>
          <dgm:chPref val="0"/>
          <dgm:bulletEnabled val="1"/>
        </dgm:presLayoutVars>
      </dgm:prSet>
      <dgm:spPr/>
      <dgm:t>
        <a:bodyPr/>
        <a:lstStyle/>
        <a:p>
          <a:endParaRPr lang="en-US"/>
        </a:p>
      </dgm:t>
    </dgm:pt>
  </dgm:ptLst>
  <dgm:cxnLst>
    <dgm:cxn modelId="{5F809672-BE87-4ADD-B0EF-4378266EECB9}" type="presOf" srcId="{E8089B06-43B3-487D-ADE2-09D1584EBC58}" destId="{FDA518A5-D8CA-42B8-A707-3FEFFA4FBE1F}" srcOrd="0" destOrd="0" presId="urn:microsoft.com/office/officeart/2005/8/layout/chevron1"/>
    <dgm:cxn modelId="{14A72BCD-2B3B-4E87-88BD-7D27041C30C6}" type="presOf" srcId="{0944A0EC-D226-422F-9550-F89EC687B294}" destId="{F35EFEED-47FF-4DE3-9FC5-73F3FE5B8894}" srcOrd="0" destOrd="0" presId="urn:microsoft.com/office/officeart/2005/8/layout/chevron1"/>
    <dgm:cxn modelId="{3A46853A-8031-46D2-8485-CB66BBB5DB7A}" srcId="{E8089B06-43B3-487D-ADE2-09D1584EBC58}" destId="{36E02A1A-1CD1-4C07-90FD-FEFAECBB5082}" srcOrd="1" destOrd="0" parTransId="{6122B0B6-A417-460D-918B-22552507CF85}" sibTransId="{D36E0D02-9B61-4A61-BDFE-AC3822EDF8B8}"/>
    <dgm:cxn modelId="{6DFF74D8-767F-4551-B19A-3639AAC7BCC8}" srcId="{E8089B06-43B3-487D-ADE2-09D1584EBC58}" destId="{0944A0EC-D226-422F-9550-F89EC687B294}" srcOrd="2" destOrd="0" parTransId="{74AD1784-B6C1-4C57-B6FD-C474AE693C10}" sibTransId="{02146C3F-74D4-4966-B616-C9D329B49A01}"/>
    <dgm:cxn modelId="{8975544B-4AE4-45D4-AD28-9EB52C8AA916}" type="presOf" srcId="{F2461888-5ADF-49B9-AE6C-1FBA8D2112F7}" destId="{FECE220F-4B52-4A83-BB71-12251F2C93A1}" srcOrd="0" destOrd="0" presId="urn:microsoft.com/office/officeart/2005/8/layout/chevron1"/>
    <dgm:cxn modelId="{BE83C743-9CA8-45E9-BF3A-CFDFE45F2346}" srcId="{E8089B06-43B3-487D-ADE2-09D1584EBC58}" destId="{F2461888-5ADF-49B9-AE6C-1FBA8D2112F7}" srcOrd="0" destOrd="0" parTransId="{FB0CE8BF-C261-4C0E-B493-6901C2CC758B}" sibTransId="{D6C69A9A-3D39-4E5D-88A1-7C08FA0EF1D8}"/>
    <dgm:cxn modelId="{093FA197-ACD2-45DC-B4B5-2B7CD2D090F8}" type="presOf" srcId="{36E02A1A-1CD1-4C07-90FD-FEFAECBB5082}" destId="{B6730493-E9A0-4EE2-BBFD-45FCCE9A04E5}" srcOrd="0" destOrd="0" presId="urn:microsoft.com/office/officeart/2005/8/layout/chevron1"/>
    <dgm:cxn modelId="{530A31A7-AC94-4057-8767-3DD778F89752}" type="presParOf" srcId="{FDA518A5-D8CA-42B8-A707-3FEFFA4FBE1F}" destId="{FECE220F-4B52-4A83-BB71-12251F2C93A1}" srcOrd="0" destOrd="0" presId="urn:microsoft.com/office/officeart/2005/8/layout/chevron1"/>
    <dgm:cxn modelId="{F440F81D-9A2C-4C20-9456-597A3B24CDF6}" type="presParOf" srcId="{FDA518A5-D8CA-42B8-A707-3FEFFA4FBE1F}" destId="{92D672A3-5E42-4662-8A1F-7C8261EAE7FB}" srcOrd="1" destOrd="0" presId="urn:microsoft.com/office/officeart/2005/8/layout/chevron1"/>
    <dgm:cxn modelId="{576F850B-A454-421B-ACA5-FDAB9A55EA63}" type="presParOf" srcId="{FDA518A5-D8CA-42B8-A707-3FEFFA4FBE1F}" destId="{B6730493-E9A0-4EE2-BBFD-45FCCE9A04E5}" srcOrd="2" destOrd="0" presId="urn:microsoft.com/office/officeart/2005/8/layout/chevron1"/>
    <dgm:cxn modelId="{AC586DAA-C4E2-4E72-AAF2-8D3E0639489C}" type="presParOf" srcId="{FDA518A5-D8CA-42B8-A707-3FEFFA4FBE1F}" destId="{AB3B29FC-9AF3-4921-8945-B196FF1AC666}" srcOrd="3" destOrd="0" presId="urn:microsoft.com/office/officeart/2005/8/layout/chevron1"/>
    <dgm:cxn modelId="{6BC60856-9EDF-4177-97C2-EA979F80B78C}" type="presParOf" srcId="{FDA518A5-D8CA-42B8-A707-3FEFFA4FBE1F}" destId="{F35EFEED-47FF-4DE3-9FC5-73F3FE5B8894}"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en-IN"/>
          </a:p>
        </p:txBody>
      </p:sp>
      <p:sp>
        <p:nvSpPr>
          <p:cNvPr id="3" name="Date Placeholder 2"/>
          <p:cNvSpPr>
            <a:spLocks noGrp="1"/>
          </p:cNvSpPr>
          <p:nvPr>
            <p:ph type="dt" sz="quarter" idx="1"/>
          </p:nvPr>
        </p:nvSpPr>
        <p:spPr>
          <a:xfrm>
            <a:off x="3901698" y="0"/>
            <a:ext cx="2984871" cy="502755"/>
          </a:xfrm>
          <a:prstGeom prst="rect">
            <a:avLst/>
          </a:prstGeom>
        </p:spPr>
        <p:txBody>
          <a:bodyPr vert="horz" lIns="96616" tIns="48308" rIns="96616" bIns="48308" rtlCol="0"/>
          <a:lstStyle>
            <a:lvl1pPr algn="r">
              <a:defRPr sz="1300"/>
            </a:lvl1pPr>
          </a:lstStyle>
          <a:p>
            <a:fld id="{D9B59CED-6FB2-48CE-8A73-B317CAB99321}" type="datetimeFigureOut">
              <a:rPr lang="en-IN" smtClean="0"/>
              <a:t>27-07-2016</a:t>
            </a:fld>
            <a:endParaRPr lang="en-IN"/>
          </a:p>
        </p:txBody>
      </p:sp>
      <p:sp>
        <p:nvSpPr>
          <p:cNvPr id="4" name="Footer Placeholder 3"/>
          <p:cNvSpPr>
            <a:spLocks noGrp="1"/>
          </p:cNvSpPr>
          <p:nvPr>
            <p:ph type="ftr" sz="quarter" idx="2"/>
          </p:nvPr>
        </p:nvSpPr>
        <p:spPr>
          <a:xfrm>
            <a:off x="0" y="9517547"/>
            <a:ext cx="2984871" cy="502754"/>
          </a:xfrm>
          <a:prstGeom prst="rect">
            <a:avLst/>
          </a:prstGeom>
        </p:spPr>
        <p:txBody>
          <a:bodyPr vert="horz" lIns="96616" tIns="48308" rIns="96616" bIns="48308" rtlCol="0" anchor="b"/>
          <a:lstStyle>
            <a:lvl1pPr algn="l">
              <a:defRPr sz="1300"/>
            </a:lvl1pPr>
          </a:lstStyle>
          <a:p>
            <a:endParaRPr lang="en-IN"/>
          </a:p>
        </p:txBody>
      </p:sp>
      <p:sp>
        <p:nvSpPr>
          <p:cNvPr id="5" name="Slide Number Placeholder 4"/>
          <p:cNvSpPr>
            <a:spLocks noGrp="1"/>
          </p:cNvSpPr>
          <p:nvPr>
            <p:ph type="sldNum" sz="quarter" idx="3"/>
          </p:nvPr>
        </p:nvSpPr>
        <p:spPr>
          <a:xfrm>
            <a:off x="3901698" y="9517547"/>
            <a:ext cx="2984871" cy="502754"/>
          </a:xfrm>
          <a:prstGeom prst="rect">
            <a:avLst/>
          </a:prstGeom>
        </p:spPr>
        <p:txBody>
          <a:bodyPr vert="horz" lIns="96616" tIns="48308" rIns="96616" bIns="48308" rtlCol="0" anchor="b"/>
          <a:lstStyle>
            <a:lvl1pPr algn="r">
              <a:defRPr sz="1300"/>
            </a:lvl1pPr>
          </a:lstStyle>
          <a:p>
            <a:fld id="{51210D7D-0F0E-4834-BEAF-25BBCFC4D817}" type="slidenum">
              <a:rPr lang="en-IN" smtClean="0"/>
              <a:t>‹#›</a:t>
            </a:fld>
            <a:endParaRPr lang="en-IN"/>
          </a:p>
        </p:txBody>
      </p:sp>
    </p:spTree>
    <p:extLst>
      <p:ext uri="{BB962C8B-B14F-4D97-AF65-F5344CB8AC3E}">
        <p14:creationId xmlns:p14="http://schemas.microsoft.com/office/powerpoint/2010/main" val="2044378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en-IN"/>
          </a:p>
        </p:txBody>
      </p:sp>
      <p:sp>
        <p:nvSpPr>
          <p:cNvPr id="3" name="Date Placeholder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9FD39D79-6582-45CC-A504-00AB9214C33C}" type="datetimeFigureOut">
              <a:rPr lang="en-IN" smtClean="0"/>
              <a:t>27-07-2016</a:t>
            </a:fld>
            <a:endParaRPr lang="en-IN"/>
          </a:p>
        </p:txBody>
      </p:sp>
      <p:sp>
        <p:nvSpPr>
          <p:cNvPr id="4" name="Slide Image Placeholder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6" tIns="48308" rIns="96616" bIns="48308" rtlCol="0" anchor="ctr"/>
          <a:lstStyle/>
          <a:p>
            <a:endParaRPr lang="en-IN"/>
          </a:p>
        </p:txBody>
      </p:sp>
      <p:sp>
        <p:nvSpPr>
          <p:cNvPr id="5" name="Notes Placeholder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en-IN"/>
          </a:p>
        </p:txBody>
      </p:sp>
      <p:sp>
        <p:nvSpPr>
          <p:cNvPr id="7" name="Slide Number Placeholder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6E517EB1-4BE7-4F5D-8881-8D3EACDF4C26}" type="slidenum">
              <a:rPr lang="en-IN" smtClean="0"/>
              <a:t>‹#›</a:t>
            </a:fld>
            <a:endParaRPr lang="en-IN"/>
          </a:p>
        </p:txBody>
      </p:sp>
    </p:spTree>
    <p:extLst>
      <p:ext uri="{BB962C8B-B14F-4D97-AF65-F5344CB8AC3E}">
        <p14:creationId xmlns:p14="http://schemas.microsoft.com/office/powerpoint/2010/main" val="1468091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C922AD0-3546-44A3-A368-81335D1AFDE3}" type="slidenum">
              <a:rPr lang="en-IN" smtClean="0">
                <a:solidFill>
                  <a:prstClr val="black"/>
                </a:solidFill>
              </a:rPr>
              <a:pPr/>
              <a:t>22</a:t>
            </a:fld>
            <a:endParaRPr lang="en-IN" dirty="0">
              <a:solidFill>
                <a:prstClr val="black"/>
              </a:solidFill>
            </a:endParaRPr>
          </a:p>
        </p:txBody>
      </p:sp>
    </p:spTree>
    <p:extLst>
      <p:ext uri="{BB962C8B-B14F-4D97-AF65-F5344CB8AC3E}">
        <p14:creationId xmlns:p14="http://schemas.microsoft.com/office/powerpoint/2010/main" val="2575331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Rabindranath 4.3%, 0%</a:t>
            </a:r>
          </a:p>
          <a:p>
            <a:r>
              <a:rPr lang="en-US" dirty="0" smtClean="0"/>
              <a:t>4g 8-10%, </a:t>
            </a:r>
          </a:p>
          <a:p>
            <a:r>
              <a:rPr lang="en-US" dirty="0" smtClean="0"/>
              <a:t>Rockets A&amp;B 7%, 0.1%</a:t>
            </a:r>
          </a:p>
          <a:p>
            <a:r>
              <a:rPr lang="en-US" dirty="0" smtClean="0"/>
              <a:t>Rockets Round 3 12% 0.11%</a:t>
            </a:r>
          </a:p>
          <a:p>
            <a:r>
              <a:rPr lang="en-US" dirty="0" smtClean="0"/>
              <a:t>Father’s Day 10.5% 0.06%</a:t>
            </a:r>
            <a:endParaRPr lang="en-US" dirty="0"/>
          </a:p>
        </p:txBody>
      </p:sp>
      <p:sp>
        <p:nvSpPr>
          <p:cNvPr id="4" name="Slide Number Placeholder 3"/>
          <p:cNvSpPr>
            <a:spLocks noGrp="1"/>
          </p:cNvSpPr>
          <p:nvPr>
            <p:ph type="sldNum" sz="quarter" idx="10"/>
          </p:nvPr>
        </p:nvSpPr>
        <p:spPr/>
        <p:txBody>
          <a:bodyPr/>
          <a:lstStyle/>
          <a:p>
            <a:fld id="{AF57CCB0-914D-D143-908C-7E6DBE57730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706775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4G:</a:t>
            </a:r>
            <a:r>
              <a:rPr lang="en-US" baseline="0" dirty="0" smtClean="0"/>
              <a:t> 1.5 Cr Vs. 1 Cr. But per email 14.01 Vs. 21.7</a:t>
            </a:r>
          </a:p>
          <a:p>
            <a:r>
              <a:rPr lang="en-US" baseline="0" dirty="0" smtClean="0"/>
              <a:t>Laptop: 86 Lacs Vs. 84 Lacs. But per email 10.3 Vs. 17.2</a:t>
            </a:r>
            <a:endParaRPr lang="en-US" dirty="0"/>
          </a:p>
        </p:txBody>
      </p:sp>
      <p:sp>
        <p:nvSpPr>
          <p:cNvPr id="4" name="Slide Number Placeholder 3"/>
          <p:cNvSpPr>
            <a:spLocks noGrp="1"/>
          </p:cNvSpPr>
          <p:nvPr>
            <p:ph type="sldNum" sz="quarter" idx="10"/>
          </p:nvPr>
        </p:nvSpPr>
        <p:spPr/>
        <p:txBody>
          <a:bodyPr/>
          <a:lstStyle/>
          <a:p>
            <a:fld id="{AF57CCB0-914D-D143-908C-7E6DBE57730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66682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7CCB0-914D-D143-908C-7E6DBE57730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08942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C922AD0-3546-44A3-A368-81335D1AFDE3}" type="slidenum">
              <a:rPr lang="en-IN" smtClean="0">
                <a:solidFill>
                  <a:prstClr val="black"/>
                </a:solidFill>
              </a:rPr>
              <a:pPr/>
              <a:t>28</a:t>
            </a:fld>
            <a:endParaRPr lang="en-IN" dirty="0">
              <a:solidFill>
                <a:prstClr val="black"/>
              </a:solidFill>
            </a:endParaRPr>
          </a:p>
        </p:txBody>
      </p:sp>
    </p:spTree>
    <p:extLst>
      <p:ext uri="{BB962C8B-B14F-4D97-AF65-F5344CB8AC3E}">
        <p14:creationId xmlns:p14="http://schemas.microsoft.com/office/powerpoint/2010/main" val="841011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C922AD0-3546-44A3-A368-81335D1AFDE3}" type="slidenum">
              <a:rPr lang="en-IN" smtClean="0">
                <a:solidFill>
                  <a:prstClr val="black"/>
                </a:solidFill>
              </a:rPr>
              <a:pPr/>
              <a:t>30</a:t>
            </a:fld>
            <a:endParaRPr lang="en-IN" dirty="0">
              <a:solidFill>
                <a:prstClr val="black"/>
              </a:solidFill>
            </a:endParaRPr>
          </a:p>
        </p:txBody>
      </p:sp>
    </p:spTree>
    <p:extLst>
      <p:ext uri="{BB962C8B-B14F-4D97-AF65-F5344CB8AC3E}">
        <p14:creationId xmlns:p14="http://schemas.microsoft.com/office/powerpoint/2010/main" val="2374161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65579437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38129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249503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2C70331-5D15-4227-BB8E-CD7ECE159DC5}" type="datetime1">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79761235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9D340F-73A4-46C1-9348-2DA5D3FA2B5B}" type="datetime1">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73403107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4F73F8-C9F7-4BDB-BF89-00C405F88CA4}" type="datetime1">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664781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FAEDB53-CF0D-4812-A7DC-C70A68DB7777}" type="datetime1">
              <a:rPr lang="en-IN" smtClean="0">
                <a:solidFill>
                  <a:srgbClr val="000000">
                    <a:tint val="75000"/>
                  </a:srgbClr>
                </a:solidFill>
              </a:rPr>
              <a:pPr/>
              <a:t>27-07-2016</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798768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D3C723E-235F-4FCD-8B58-27D1DF33C245}" type="datetime1">
              <a:rPr lang="en-IN" smtClean="0">
                <a:solidFill>
                  <a:srgbClr val="000000">
                    <a:tint val="75000"/>
                  </a:srgbClr>
                </a:solidFill>
              </a:rPr>
              <a:pPr/>
              <a:t>27-07-2016</a:t>
            </a:fld>
            <a:endParaRPr lang="en-IN" dirty="0">
              <a:solidFill>
                <a:srgbClr val="000000">
                  <a:tint val="75000"/>
                </a:srgbClr>
              </a:solidFill>
            </a:endParaRPr>
          </a:p>
        </p:txBody>
      </p:sp>
      <p:sp>
        <p:nvSpPr>
          <p:cNvPr id="8" name="Footer Placeholder 7"/>
          <p:cNvSpPr>
            <a:spLocks noGrp="1"/>
          </p:cNvSpPr>
          <p:nvPr>
            <p:ph type="ftr" sz="quarter" idx="11"/>
          </p:nvPr>
        </p:nvSpPr>
        <p:spPr/>
        <p:txBody>
          <a:bodyPr/>
          <a:lstStyle/>
          <a:p>
            <a:endParaRPr lang="en-IN" dirty="0">
              <a:solidFill>
                <a:srgbClr val="000000">
                  <a:tint val="75000"/>
                </a:srgbClr>
              </a:solidFill>
            </a:endParaRPr>
          </a:p>
        </p:txBody>
      </p:sp>
      <p:sp>
        <p:nvSpPr>
          <p:cNvPr id="9" name="Slide Number Placeholder 8"/>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100048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4CEEA07-DE76-4FFB-B900-3D892DF5CD8B}" type="datetime1">
              <a:rPr lang="en-IN" smtClean="0">
                <a:solidFill>
                  <a:srgbClr val="000000">
                    <a:tint val="75000"/>
                  </a:srgbClr>
                </a:solidFill>
              </a:rPr>
              <a:pPr/>
              <a:t>27-07-2016</a:t>
            </a:fld>
            <a:endParaRPr lang="en-IN" dirty="0">
              <a:solidFill>
                <a:srgbClr val="000000">
                  <a:tint val="75000"/>
                </a:srgbClr>
              </a:solidFill>
            </a:endParaRPr>
          </a:p>
        </p:txBody>
      </p:sp>
      <p:sp>
        <p:nvSpPr>
          <p:cNvPr id="4" name="Footer Placeholder 3"/>
          <p:cNvSpPr>
            <a:spLocks noGrp="1"/>
          </p:cNvSpPr>
          <p:nvPr>
            <p:ph type="ftr" sz="quarter" idx="11"/>
          </p:nvPr>
        </p:nvSpPr>
        <p:spPr/>
        <p:txBody>
          <a:bodyPr/>
          <a:lstStyle/>
          <a:p>
            <a:endParaRPr lang="en-IN" dirty="0">
              <a:solidFill>
                <a:srgbClr val="000000">
                  <a:tint val="75000"/>
                </a:srgbClr>
              </a:solidFill>
            </a:endParaRPr>
          </a:p>
        </p:txBody>
      </p:sp>
      <p:sp>
        <p:nvSpPr>
          <p:cNvPr id="5" name="Slide Number Placeholder 4"/>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781031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AB9AD8-AF5B-46AA-A080-60AC6C3C6BA7}" type="datetime1">
              <a:rPr lang="en-IN" smtClean="0">
                <a:solidFill>
                  <a:srgbClr val="000000">
                    <a:tint val="75000"/>
                  </a:srgbClr>
                </a:solidFill>
              </a:rPr>
              <a:pPr/>
              <a:t>27-07-2016</a:t>
            </a:fld>
            <a:endParaRPr lang="en-IN" dirty="0">
              <a:solidFill>
                <a:srgbClr val="000000">
                  <a:tint val="75000"/>
                </a:srgbClr>
              </a:solidFill>
            </a:endParaRPr>
          </a:p>
        </p:txBody>
      </p:sp>
      <p:sp>
        <p:nvSpPr>
          <p:cNvPr id="3" name="Footer Placeholder 2"/>
          <p:cNvSpPr>
            <a:spLocks noGrp="1"/>
          </p:cNvSpPr>
          <p:nvPr>
            <p:ph type="ftr" sz="quarter" idx="11"/>
          </p:nvPr>
        </p:nvSpPr>
        <p:spPr/>
        <p:txBody>
          <a:bodyPr/>
          <a:lstStyle/>
          <a:p>
            <a:endParaRPr lang="en-IN" dirty="0">
              <a:solidFill>
                <a:srgbClr val="000000">
                  <a:tint val="75000"/>
                </a:srgbClr>
              </a:solidFill>
            </a:endParaRPr>
          </a:p>
        </p:txBody>
      </p:sp>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446508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93B3B0-8D0E-44B4-8AC3-AE3FB47C25C7}" type="datetime1">
              <a:rPr lang="en-IN" smtClean="0">
                <a:solidFill>
                  <a:srgbClr val="000000">
                    <a:tint val="75000"/>
                  </a:srgbClr>
                </a:solidFill>
              </a:rPr>
              <a:pPr/>
              <a:t>27-07-2016</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4255121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71111623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BAB754-67B6-490D-BE85-CC10965643FC}" type="datetime1">
              <a:rPr lang="en-IN" smtClean="0">
                <a:solidFill>
                  <a:srgbClr val="000000">
                    <a:tint val="75000"/>
                  </a:srgbClr>
                </a:solidFill>
              </a:rPr>
              <a:pPr/>
              <a:t>27-07-2016</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336432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7EA4216-9C81-4BEB-A82B-40C2D5367460}" type="datetime1">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210592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FA8BC5-A94E-4AC6-821C-18FA81972737}" type="datetime1">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228069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2051576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a:xfrm>
            <a:off x="10871200" y="6176963"/>
            <a:ext cx="850900" cy="365125"/>
          </a:xfrm>
        </p:spPr>
        <p:txBody>
          <a:bodyPr/>
          <a:lstStyle>
            <a:lvl1pPr marL="285750" indent="-285750">
              <a:buFont typeface="Wingdings" panose="05000000000000000000" pitchFamily="2" charset="2"/>
              <a:buChar char="q"/>
              <a:defRPr sz="1400" b="1">
                <a:solidFill>
                  <a:schemeClr val="bg1"/>
                </a:solidFill>
              </a:defRPr>
            </a:lvl1pPr>
          </a:lstStyle>
          <a:p>
            <a:fld id="{3040F425-731D-4835-A38A-9545B9CAE996}" type="slidenum">
              <a:rPr lang="en-IN" smtClean="0">
                <a:solidFill>
                  <a:prstClr val="white"/>
                </a:solidFill>
              </a:rPr>
              <a:pPr/>
              <a:t>‹#›</a:t>
            </a:fld>
            <a:endParaRPr lang="en-IN" dirty="0">
              <a:solidFill>
                <a:prstClr val="white"/>
              </a:solidFill>
            </a:endParaRPr>
          </a:p>
        </p:txBody>
      </p:sp>
    </p:spTree>
    <p:extLst>
      <p:ext uri="{BB962C8B-B14F-4D97-AF65-F5344CB8AC3E}">
        <p14:creationId xmlns:p14="http://schemas.microsoft.com/office/powerpoint/2010/main" val="2886974163"/>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788284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13412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692050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530946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08201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3443291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830704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331053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3230443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0671949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809985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a:xfrm>
            <a:off x="10871200" y="6176963"/>
            <a:ext cx="850900" cy="365125"/>
          </a:xfrm>
        </p:spPr>
        <p:txBody>
          <a:bodyPr/>
          <a:lstStyle>
            <a:lvl1pPr marL="285750" indent="-285750">
              <a:buFont typeface="Wingdings" panose="05000000000000000000" pitchFamily="2" charset="2"/>
              <a:buChar char="q"/>
              <a:defRPr sz="1400" b="1">
                <a:solidFill>
                  <a:schemeClr val="bg1"/>
                </a:solidFill>
              </a:defRPr>
            </a:lvl1pPr>
          </a:lstStyle>
          <a:p>
            <a:fld id="{3040F425-731D-4835-A38A-9545B9CAE996}" type="slidenum">
              <a:rPr lang="en-IN" smtClean="0">
                <a:solidFill>
                  <a:prstClr val="white"/>
                </a:solidFill>
              </a:rPr>
              <a:pPr/>
              <a:t>‹#›</a:t>
            </a:fld>
            <a:endParaRPr lang="en-IN" dirty="0">
              <a:solidFill>
                <a:prstClr val="white"/>
              </a:solidFill>
            </a:endParaRPr>
          </a:p>
        </p:txBody>
      </p:sp>
    </p:spTree>
    <p:extLst>
      <p:ext uri="{BB962C8B-B14F-4D97-AF65-F5344CB8AC3E}">
        <p14:creationId xmlns:p14="http://schemas.microsoft.com/office/powerpoint/2010/main" val="774874498"/>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094491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768452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7430312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0978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40227930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204479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4545629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0404784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0213506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4165663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213553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a:xfrm>
            <a:off x="10871200" y="6176963"/>
            <a:ext cx="850900" cy="365125"/>
          </a:xfrm>
        </p:spPr>
        <p:txBody>
          <a:bodyPr/>
          <a:lstStyle>
            <a:lvl1pPr marL="285750" indent="-285750">
              <a:buFont typeface="Wingdings" panose="05000000000000000000" pitchFamily="2" charset="2"/>
              <a:buChar char="q"/>
              <a:defRPr sz="1400" b="1">
                <a:solidFill>
                  <a:schemeClr val="bg1"/>
                </a:solidFill>
              </a:defRPr>
            </a:lvl1pPr>
          </a:lstStyle>
          <a:p>
            <a:fld id="{3040F425-731D-4835-A38A-9545B9CAE996}" type="slidenum">
              <a:rPr lang="en-IN" smtClean="0">
                <a:solidFill>
                  <a:prstClr val="white"/>
                </a:solidFill>
              </a:rPr>
              <a:pPr/>
              <a:t>‹#›</a:t>
            </a:fld>
            <a:endParaRPr lang="en-IN" dirty="0">
              <a:solidFill>
                <a:prstClr val="white"/>
              </a:solidFill>
            </a:endParaRPr>
          </a:p>
        </p:txBody>
      </p:sp>
    </p:spTree>
    <p:extLst>
      <p:ext uri="{BB962C8B-B14F-4D97-AF65-F5344CB8AC3E}">
        <p14:creationId xmlns:p14="http://schemas.microsoft.com/office/powerpoint/2010/main" val="485860282"/>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839858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958528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408846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8" name="Footer Placeholder 7"/>
          <p:cNvSpPr>
            <a:spLocks noGrp="1"/>
          </p:cNvSpPr>
          <p:nvPr>
            <p:ph type="ftr" sz="quarter" idx="11"/>
          </p:nvPr>
        </p:nvSpPr>
        <p:spPr/>
        <p:txBody>
          <a:bodyPr/>
          <a:lstStyle/>
          <a:p>
            <a:endParaRPr lang="en-IN" dirty="0">
              <a:solidFill>
                <a:srgbClr val="000000">
                  <a:tint val="75000"/>
                </a:srgbClr>
              </a:solidFill>
            </a:endParaRPr>
          </a:p>
        </p:txBody>
      </p:sp>
      <p:sp>
        <p:nvSpPr>
          <p:cNvPr id="9" name="Slide Number Placeholder 8"/>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8544120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393278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809282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533892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502582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986483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845221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502910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a:xfrm>
            <a:off x="10871200" y="6176963"/>
            <a:ext cx="850900" cy="365125"/>
          </a:xfrm>
        </p:spPr>
        <p:txBody>
          <a:bodyPr/>
          <a:lstStyle>
            <a:lvl1pPr marL="285750" indent="-285750">
              <a:buFont typeface="Wingdings" panose="05000000000000000000" pitchFamily="2" charset="2"/>
              <a:buChar char="q"/>
              <a:defRPr sz="1400" b="1">
                <a:solidFill>
                  <a:schemeClr val="bg1"/>
                </a:solidFill>
              </a:defRPr>
            </a:lvl1pPr>
          </a:lstStyle>
          <a:p>
            <a:fld id="{3040F425-731D-4835-A38A-9545B9CAE996}" type="slidenum">
              <a:rPr lang="en-IN" smtClean="0">
                <a:solidFill>
                  <a:prstClr val="white"/>
                </a:solidFill>
              </a:rPr>
              <a:pPr/>
              <a:t>‹#›</a:t>
            </a:fld>
            <a:endParaRPr lang="en-IN" dirty="0">
              <a:solidFill>
                <a:prstClr val="white"/>
              </a:solidFill>
            </a:endParaRPr>
          </a:p>
        </p:txBody>
      </p:sp>
    </p:spTree>
    <p:extLst>
      <p:ext uri="{BB962C8B-B14F-4D97-AF65-F5344CB8AC3E}">
        <p14:creationId xmlns:p14="http://schemas.microsoft.com/office/powerpoint/2010/main" val="1039536414"/>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92389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374101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4" name="Footer Placeholder 3"/>
          <p:cNvSpPr>
            <a:spLocks noGrp="1"/>
          </p:cNvSpPr>
          <p:nvPr>
            <p:ph type="ftr" sz="quarter" idx="11"/>
          </p:nvPr>
        </p:nvSpPr>
        <p:spPr/>
        <p:txBody>
          <a:bodyPr/>
          <a:lstStyle/>
          <a:p>
            <a:endParaRPr lang="en-IN" dirty="0">
              <a:solidFill>
                <a:srgbClr val="000000">
                  <a:tint val="75000"/>
                </a:srgbClr>
              </a:solidFill>
            </a:endParaRPr>
          </a:p>
        </p:txBody>
      </p:sp>
      <p:sp>
        <p:nvSpPr>
          <p:cNvPr id="5" name="Slide Number Placeholder 4"/>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9676101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806163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2063664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760490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7299784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116875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609974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015908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4454311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a:xfrm>
            <a:off x="10871200" y="6176963"/>
            <a:ext cx="850900" cy="365125"/>
          </a:xfrm>
        </p:spPr>
        <p:txBody>
          <a:bodyPr/>
          <a:lstStyle>
            <a:lvl1pPr marL="285750" indent="-285750">
              <a:buFont typeface="Wingdings" panose="05000000000000000000" pitchFamily="2" charset="2"/>
              <a:buChar char="q"/>
              <a:defRPr sz="1400" b="1">
                <a:solidFill>
                  <a:schemeClr val="bg1"/>
                </a:solidFill>
              </a:defRPr>
            </a:lvl1pPr>
          </a:lstStyle>
          <a:p>
            <a:fld id="{3040F425-731D-4835-A38A-9545B9CAE996}" type="slidenum">
              <a:rPr lang="en-IN" smtClean="0">
                <a:solidFill>
                  <a:prstClr val="white"/>
                </a:solidFill>
              </a:rPr>
              <a:pPr/>
              <a:t>‹#›</a:t>
            </a:fld>
            <a:endParaRPr lang="en-IN" dirty="0">
              <a:solidFill>
                <a:prstClr val="white"/>
              </a:solidFill>
            </a:endParaRPr>
          </a:p>
        </p:txBody>
      </p:sp>
    </p:spTree>
    <p:extLst>
      <p:ext uri="{BB962C8B-B14F-4D97-AF65-F5344CB8AC3E}">
        <p14:creationId xmlns:p14="http://schemas.microsoft.com/office/powerpoint/2010/main" val="3399662226"/>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64235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3" name="Footer Placeholder 2"/>
          <p:cNvSpPr>
            <a:spLocks noGrp="1"/>
          </p:cNvSpPr>
          <p:nvPr>
            <p:ph type="ftr" sz="quarter" idx="11"/>
          </p:nvPr>
        </p:nvSpPr>
        <p:spPr/>
        <p:txBody>
          <a:bodyPr/>
          <a:lstStyle/>
          <a:p>
            <a:endParaRPr lang="en-IN" dirty="0">
              <a:solidFill>
                <a:srgbClr val="000000">
                  <a:tint val="75000"/>
                </a:srgbClr>
              </a:solidFill>
            </a:endParaRPr>
          </a:p>
        </p:txBody>
      </p:sp>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6295704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751986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767513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3909829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460820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151596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3582345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706249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3093745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491501776"/>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419518437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6204758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17460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8175968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8" name="Footer Placeholder 7"/>
          <p:cNvSpPr>
            <a:spLocks noGrp="1"/>
          </p:cNvSpPr>
          <p:nvPr>
            <p:ph type="ftr" sz="quarter" idx="11"/>
          </p:nvPr>
        </p:nvSpPr>
        <p:spPr/>
        <p:txBody>
          <a:bodyPr/>
          <a:lstStyle/>
          <a:p>
            <a:endParaRPr lang="en-IN" dirty="0">
              <a:solidFill>
                <a:srgbClr val="000000">
                  <a:tint val="75000"/>
                </a:srgbClr>
              </a:solidFill>
            </a:endParaRPr>
          </a:p>
        </p:txBody>
      </p:sp>
      <p:sp>
        <p:nvSpPr>
          <p:cNvPr id="9" name="Slide Number Placeholder 8"/>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14229280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4" name="Footer Placeholder 3"/>
          <p:cNvSpPr>
            <a:spLocks noGrp="1"/>
          </p:cNvSpPr>
          <p:nvPr>
            <p:ph type="ftr" sz="quarter" idx="11"/>
          </p:nvPr>
        </p:nvSpPr>
        <p:spPr/>
        <p:txBody>
          <a:bodyPr/>
          <a:lstStyle/>
          <a:p>
            <a:endParaRPr lang="en-IN" dirty="0">
              <a:solidFill>
                <a:srgbClr val="000000">
                  <a:tint val="75000"/>
                </a:srgbClr>
              </a:solidFill>
            </a:endParaRPr>
          </a:p>
        </p:txBody>
      </p:sp>
      <p:sp>
        <p:nvSpPr>
          <p:cNvPr id="5" name="Slide Number Placeholder 4"/>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412314855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3" name="Footer Placeholder 2"/>
          <p:cNvSpPr>
            <a:spLocks noGrp="1"/>
          </p:cNvSpPr>
          <p:nvPr>
            <p:ph type="ftr" sz="quarter" idx="11"/>
          </p:nvPr>
        </p:nvSpPr>
        <p:spPr/>
        <p:txBody>
          <a:bodyPr/>
          <a:lstStyle/>
          <a:p>
            <a:endParaRPr lang="en-IN" dirty="0">
              <a:solidFill>
                <a:srgbClr val="000000">
                  <a:tint val="75000"/>
                </a:srgbClr>
              </a:solidFill>
            </a:endParaRPr>
          </a:p>
        </p:txBody>
      </p:sp>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9371363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6539116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9277440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83110923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3754852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7A2F9-2791-4C9B-A4CB-730F738B65FA}" type="datetime1">
              <a:rPr lang="en-US" smtClean="0">
                <a:solidFill>
                  <a:srgbClr val="ACD433"/>
                </a:solidFill>
              </a:rPr>
              <a:pPr/>
              <a:t>7/27/2016</a:t>
            </a:fld>
            <a:endParaRPr lang="en-US" dirty="0">
              <a:solidFill>
                <a:srgbClr val="ACD433"/>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6" name="Text Placeholder 9"/>
          <p:cNvSpPr>
            <a:spLocks noGrp="1"/>
          </p:cNvSpPr>
          <p:nvPr>
            <p:ph type="body" sz="quarter" idx="13"/>
          </p:nvPr>
        </p:nvSpPr>
        <p:spPr>
          <a:xfrm>
            <a:off x="528357" y="1217086"/>
            <a:ext cx="11113180" cy="582362"/>
          </a:xfrm>
        </p:spPr>
        <p:txBody>
          <a:bodyPr>
            <a:normAutofit/>
          </a:bodyPr>
          <a:lstStyle>
            <a:lvl1pPr marL="0" indent="0">
              <a:buNone/>
              <a:defRPr sz="1800">
                <a:solidFill>
                  <a:schemeClr val="tx2">
                    <a:lumMod val="60000"/>
                    <a:lumOff val="40000"/>
                  </a:schemeClr>
                </a:solidFill>
              </a:defRPr>
            </a:lvl1pPr>
          </a:lstStyle>
          <a:p>
            <a:pPr lvl="0"/>
            <a:endParaRPr lang="en-IN" dirty="0"/>
          </a:p>
        </p:txBody>
      </p:sp>
      <p:sp>
        <p:nvSpPr>
          <p:cNvPr id="8" name="Footer Placeholder 4"/>
          <p:cNvSpPr>
            <a:spLocks noGrp="1"/>
          </p:cNvSpPr>
          <p:nvPr>
            <p:ph type="ftr" sz="quarter" idx="3"/>
          </p:nvPr>
        </p:nvSpPr>
        <p:spPr>
          <a:xfrm>
            <a:off x="1196498" y="6647419"/>
            <a:ext cx="8964000" cy="198472"/>
          </a:xfrm>
          <a:prstGeom prst="rect">
            <a:avLst/>
          </a:prstGeom>
        </p:spPr>
        <p:txBody>
          <a:bodyPr vert="horz" lIns="91440" tIns="45720" rIns="91440" bIns="45720" rtlCol="0" anchor="b"/>
          <a:lstStyle>
            <a:lvl1pPr algn="l">
              <a:defRPr sz="1000" b="1" i="0">
                <a:solidFill>
                  <a:schemeClr val="bg2">
                    <a:lumMod val="75000"/>
                  </a:schemeClr>
                </a:solidFill>
                <a:latin typeface="+mn-lt"/>
              </a:defRPr>
            </a:lvl1pPr>
          </a:lstStyle>
          <a:p>
            <a:r>
              <a:rPr lang="en-IN"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Tree>
    <p:extLst>
      <p:ext uri="{BB962C8B-B14F-4D97-AF65-F5344CB8AC3E}">
        <p14:creationId xmlns:p14="http://schemas.microsoft.com/office/powerpoint/2010/main" val="83316834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074128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theme" Target="../theme/theme8.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F87393B5-8BA9-476F-99E3-FFB38A1E2962}" type="datetime1">
              <a:rPr lang="en-US" smtClean="0">
                <a:solidFill>
                  <a:srgbClr val="ACD433"/>
                </a:solidFill>
              </a:rPr>
              <a:pPr defTabSz="457200"/>
              <a:t>7/27/2016</a:t>
            </a:fld>
            <a:endParaRPr lang="en-US" dirty="0">
              <a:solidFill>
                <a:srgbClr val="ACD433"/>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IN"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6" name="Slide Number Placeholder 5"/>
          <p:cNvSpPr>
            <a:spLocks noGrp="1"/>
          </p:cNvSpPr>
          <p:nvPr>
            <p:ph type="sldNum" sz="quarter" idx="4"/>
          </p:nvPr>
        </p:nvSpPr>
        <p:spPr>
          <a:xfrm>
            <a:off x="9448800" y="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D57F1E4F-1CFF-5643-939E-217C01CDF565}" type="slidenum">
              <a:rPr lang="en-US" smtClean="0">
                <a:solidFill>
                  <a:srgbClr val="0E5580"/>
                </a:solidFill>
              </a:rPr>
              <a:pPr defTabSz="457200"/>
              <a:t>‹#›</a:t>
            </a:fld>
            <a:endParaRPr lang="en-US" dirty="0">
              <a:solidFill>
                <a:srgbClr val="0E5580"/>
              </a:solidFill>
            </a:endParaRPr>
          </a:p>
        </p:txBody>
      </p:sp>
      <p:cxnSp>
        <p:nvCxnSpPr>
          <p:cNvPr id="7" name="Straight Connector 6"/>
          <p:cNvCxnSpPr/>
          <p:nvPr userDrawn="1"/>
        </p:nvCxnSpPr>
        <p:spPr>
          <a:xfrm>
            <a:off x="1" y="512914"/>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rotWithShape="1">
          <a:blip r:embed="rId1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10" name="Rectangle 9"/>
          <p:cNvSpPr/>
          <p:nvPr userDrawn="1"/>
        </p:nvSpPr>
        <p:spPr>
          <a:xfrm>
            <a:off x="6002452" y="6572578"/>
            <a:ext cx="6096000" cy="230832"/>
          </a:xfrm>
          <a:prstGeom prst="rect">
            <a:avLst/>
          </a:prstGeom>
        </p:spPr>
        <p:txBody>
          <a:bodyPr>
            <a:spAutoFit/>
          </a:bodyPr>
          <a:lstStyle/>
          <a:p>
            <a:pPr algn="r"/>
            <a:r>
              <a:rPr lang="en-IN" sz="900"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p>
        </p:txBody>
      </p:sp>
    </p:spTree>
    <p:extLst>
      <p:ext uri="{BB962C8B-B14F-4D97-AF65-F5344CB8AC3E}">
        <p14:creationId xmlns:p14="http://schemas.microsoft.com/office/powerpoint/2010/main" val="20317723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847CFC83-902A-4824-AF17-94DF2E9EAD8C}" type="datetime1">
              <a:rPr lang="en-IN" smtClean="0">
                <a:solidFill>
                  <a:srgbClr val="ACD433"/>
                </a:solidFill>
              </a:rPr>
              <a:pPr defTabSz="457200"/>
              <a:t>27-07-2016</a:t>
            </a:fld>
            <a:endParaRPr lang="en-US" dirty="0">
              <a:solidFill>
                <a:srgbClr val="ACD433"/>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srgbClr val="EBEBEB">
                  <a:lumMod val="75000"/>
                </a:srgbClr>
              </a:solidFill>
            </a:endParaRPr>
          </a:p>
        </p:txBody>
      </p:sp>
      <p:sp>
        <p:nvSpPr>
          <p:cNvPr id="6" name="Slide Number Placeholder 5"/>
          <p:cNvSpPr>
            <a:spLocks noGrp="1"/>
          </p:cNvSpPr>
          <p:nvPr>
            <p:ph type="sldNum" sz="quarter" idx="4"/>
          </p:nvPr>
        </p:nvSpPr>
        <p:spPr>
          <a:xfrm>
            <a:off x="9448800" y="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D57F1E4F-1CFF-5643-939E-217C01CDF565}" type="slidenum">
              <a:rPr lang="en-US" smtClean="0">
                <a:solidFill>
                  <a:srgbClr val="0E5580"/>
                </a:solidFill>
              </a:rPr>
              <a:pPr defTabSz="457200"/>
              <a:t>‹#›</a:t>
            </a:fld>
            <a:endParaRPr lang="en-US" dirty="0">
              <a:solidFill>
                <a:srgbClr val="0E5580"/>
              </a:solidFill>
            </a:endParaRPr>
          </a:p>
        </p:txBody>
      </p:sp>
    </p:spTree>
    <p:extLst>
      <p:ext uri="{BB962C8B-B14F-4D97-AF65-F5344CB8AC3E}">
        <p14:creationId xmlns:p14="http://schemas.microsoft.com/office/powerpoint/2010/main" val="226551273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352400225"/>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9550961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279390360"/>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79037531"/>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FF8D3-827B-46C7-970B-BED96715392A}" type="datetimeFigureOut">
              <a:rPr lang="en-IN" smtClean="0">
                <a:solidFill>
                  <a:prstClr val="black">
                    <a:tint val="75000"/>
                  </a:prstClr>
                </a:solidFill>
              </a:rPr>
              <a:pPr/>
              <a:t>27-07-2016</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40F425-731D-4835-A38A-9545B9CAE99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859488539"/>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F87393B5-8BA9-476F-99E3-FFB38A1E2962}" type="datetime1">
              <a:rPr lang="en-US" smtClean="0">
                <a:solidFill>
                  <a:srgbClr val="ACD433"/>
                </a:solidFill>
              </a:rPr>
              <a:pPr defTabSz="457200"/>
              <a:t>7/27/2016</a:t>
            </a:fld>
            <a:endParaRPr lang="en-US" dirty="0">
              <a:solidFill>
                <a:srgbClr val="ACD433"/>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IN"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6" name="Slide Number Placeholder 5"/>
          <p:cNvSpPr>
            <a:spLocks noGrp="1"/>
          </p:cNvSpPr>
          <p:nvPr>
            <p:ph type="sldNum" sz="quarter" idx="4"/>
          </p:nvPr>
        </p:nvSpPr>
        <p:spPr>
          <a:xfrm>
            <a:off x="9448800" y="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D57F1E4F-1CFF-5643-939E-217C01CDF565}" type="slidenum">
              <a:rPr lang="en-US" smtClean="0">
                <a:solidFill>
                  <a:srgbClr val="0E5580"/>
                </a:solidFill>
              </a:rPr>
              <a:pPr defTabSz="457200"/>
              <a:t>‹#›</a:t>
            </a:fld>
            <a:endParaRPr lang="en-US" dirty="0">
              <a:solidFill>
                <a:srgbClr val="0E5580"/>
              </a:solidFill>
            </a:endParaRPr>
          </a:p>
        </p:txBody>
      </p:sp>
    </p:spTree>
    <p:extLst>
      <p:ext uri="{BB962C8B-B14F-4D97-AF65-F5344CB8AC3E}">
        <p14:creationId xmlns:p14="http://schemas.microsoft.com/office/powerpoint/2010/main" val="1533873064"/>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8.png"/><Relationship Id="rId7" Type="http://schemas.openxmlformats.org/officeDocument/2006/relationships/image" Target="../media/image43.jpe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7.jpeg"/><Relationship Id="rId16" Type="http://schemas.openxmlformats.org/officeDocument/2006/relationships/image" Target="../media/image52.png"/><Relationship Id="rId1" Type="http://schemas.openxmlformats.org/officeDocument/2006/relationships/slideLayout" Target="../slideLayouts/slideLayout57.xml"/><Relationship Id="rId6" Type="http://schemas.openxmlformats.org/officeDocument/2006/relationships/image" Target="../media/image42.jpeg"/><Relationship Id="rId11" Type="http://schemas.openxmlformats.org/officeDocument/2006/relationships/image" Target="../media/image47.jpeg"/><Relationship Id="rId5" Type="http://schemas.openxmlformats.org/officeDocument/2006/relationships/image" Target="../media/image41.jpe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jpeg"/><Relationship Id="rId9" Type="http://schemas.openxmlformats.org/officeDocument/2006/relationships/image" Target="../media/image45.png"/><Relationship Id="rId14"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57.jpeg"/><Relationship Id="rId13" Type="http://schemas.openxmlformats.org/officeDocument/2006/relationships/image" Target="../media/image62.jpeg"/><Relationship Id="rId1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image" Target="../media/image7.jpeg"/><Relationship Id="rId16" Type="http://schemas.openxmlformats.org/officeDocument/2006/relationships/image" Target="../media/image65.png"/><Relationship Id="rId1" Type="http://schemas.openxmlformats.org/officeDocument/2006/relationships/slideLayout" Target="../slideLayouts/slideLayout46.xml"/><Relationship Id="rId6" Type="http://schemas.openxmlformats.org/officeDocument/2006/relationships/image" Target="../media/image55.jpeg"/><Relationship Id="rId11" Type="http://schemas.openxmlformats.org/officeDocument/2006/relationships/image" Target="../media/image60.jpeg"/><Relationship Id="rId5" Type="http://schemas.openxmlformats.org/officeDocument/2006/relationships/image" Target="../media/image54.jpeg"/><Relationship Id="rId15" Type="http://schemas.openxmlformats.org/officeDocument/2006/relationships/image" Target="../media/image64.jpeg"/><Relationship Id="rId10" Type="http://schemas.openxmlformats.org/officeDocument/2006/relationships/image" Target="../media/image59.jpeg"/><Relationship Id="rId4" Type="http://schemas.openxmlformats.org/officeDocument/2006/relationships/image" Target="../media/image9.png"/><Relationship Id="rId9" Type="http://schemas.openxmlformats.org/officeDocument/2006/relationships/image" Target="../media/image58.png"/><Relationship Id="rId14" Type="http://schemas.openxmlformats.org/officeDocument/2006/relationships/image" Target="../media/image63.png"/></Relationships>
</file>

<file path=ppt/slides/_rels/slide1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jpeg"/><Relationship Id="rId18" Type="http://schemas.openxmlformats.org/officeDocument/2006/relationships/image" Target="../media/image78.jpeg"/><Relationship Id="rId3" Type="http://schemas.openxmlformats.org/officeDocument/2006/relationships/image" Target="../media/image8.png"/><Relationship Id="rId21" Type="http://schemas.openxmlformats.org/officeDocument/2006/relationships/image" Target="../media/image81.jpe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77.jpeg"/><Relationship Id="rId2" Type="http://schemas.openxmlformats.org/officeDocument/2006/relationships/image" Target="../media/image7.jpeg"/><Relationship Id="rId16" Type="http://schemas.openxmlformats.org/officeDocument/2006/relationships/image" Target="../media/image55.jpeg"/><Relationship Id="rId20" Type="http://schemas.openxmlformats.org/officeDocument/2006/relationships/image" Target="../media/image80.jpeg"/><Relationship Id="rId1" Type="http://schemas.openxmlformats.org/officeDocument/2006/relationships/slideLayout" Target="../slideLayouts/slideLayout24.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jpeg"/><Relationship Id="rId15" Type="http://schemas.openxmlformats.org/officeDocument/2006/relationships/image" Target="../media/image54.jpeg"/><Relationship Id="rId23" Type="http://schemas.openxmlformats.org/officeDocument/2006/relationships/image" Target="../media/image83.png"/><Relationship Id="rId10" Type="http://schemas.openxmlformats.org/officeDocument/2006/relationships/image" Target="../media/image73.png"/><Relationship Id="rId19" Type="http://schemas.openxmlformats.org/officeDocument/2006/relationships/image" Target="../media/image79.jpeg"/><Relationship Id="rId4" Type="http://schemas.openxmlformats.org/officeDocument/2006/relationships/image" Target="../media/image67.jpeg"/><Relationship Id="rId9" Type="http://schemas.openxmlformats.org/officeDocument/2006/relationships/image" Target="../media/image72.jpeg"/><Relationship Id="rId14" Type="http://schemas.openxmlformats.org/officeDocument/2006/relationships/image" Target="../media/image9.png"/><Relationship Id="rId22" Type="http://schemas.openxmlformats.org/officeDocument/2006/relationships/image" Target="../media/image8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89.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jpeg"/><Relationship Id="rId7"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89.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jpeg"/><Relationship Id="rId4" Type="http://schemas.openxmlformats.org/officeDocument/2006/relationships/image" Target="../media/image89.jpeg"/><Relationship Id="rId9" Type="http://schemas.openxmlformats.org/officeDocument/2006/relationships/image" Target="../media/image9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7.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jpeg"/><Relationship Id="rId18" Type="http://schemas.openxmlformats.org/officeDocument/2006/relationships/image" Target="../media/image113.png"/><Relationship Id="rId26" Type="http://schemas.openxmlformats.org/officeDocument/2006/relationships/image" Target="../media/image120.png"/><Relationship Id="rId3" Type="http://schemas.openxmlformats.org/officeDocument/2006/relationships/image" Target="../media/image98.png"/><Relationship Id="rId21" Type="http://schemas.openxmlformats.org/officeDocument/2006/relationships/image" Target="../media/image116.jpe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gif"/><Relationship Id="rId25" Type="http://schemas.openxmlformats.org/officeDocument/2006/relationships/image" Target="../media/image1.jpeg"/><Relationship Id="rId2" Type="http://schemas.openxmlformats.org/officeDocument/2006/relationships/image" Target="../media/image97.png"/><Relationship Id="rId16" Type="http://schemas.openxmlformats.org/officeDocument/2006/relationships/image" Target="../media/image111.png"/><Relationship Id="rId20" Type="http://schemas.openxmlformats.org/officeDocument/2006/relationships/image" Target="../media/image115.jpeg"/><Relationship Id="rId1" Type="http://schemas.openxmlformats.org/officeDocument/2006/relationships/slideLayout" Target="../slideLayouts/slideLayout89.xml"/><Relationship Id="rId6" Type="http://schemas.openxmlformats.org/officeDocument/2006/relationships/image" Target="../media/image101.png"/><Relationship Id="rId11" Type="http://schemas.openxmlformats.org/officeDocument/2006/relationships/image" Target="../media/image106.png"/><Relationship Id="rId24" Type="http://schemas.openxmlformats.org/officeDocument/2006/relationships/image" Target="../media/image119.jpeg"/><Relationship Id="rId5" Type="http://schemas.openxmlformats.org/officeDocument/2006/relationships/image" Target="../media/image100.png"/><Relationship Id="rId15" Type="http://schemas.openxmlformats.org/officeDocument/2006/relationships/image" Target="../media/image110.png"/><Relationship Id="rId23" Type="http://schemas.openxmlformats.org/officeDocument/2006/relationships/image" Target="../media/image118.jpeg"/><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99.gif"/><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image" Target="../media/image117.jpeg"/></Relationships>
</file>

<file path=ppt/slides/_rels/slide18.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3" Type="http://schemas.openxmlformats.org/officeDocument/2006/relationships/image" Target="../media/image121.png"/><Relationship Id="rId7" Type="http://schemas.openxmlformats.org/officeDocument/2006/relationships/image" Target="../media/image125.jpeg"/><Relationship Id="rId12" Type="http://schemas.openxmlformats.org/officeDocument/2006/relationships/image" Target="../media/image130.jpeg"/><Relationship Id="rId2" Type="http://schemas.openxmlformats.org/officeDocument/2006/relationships/image" Target="../media/image1.jpeg"/><Relationship Id="rId16" Type="http://schemas.openxmlformats.org/officeDocument/2006/relationships/image" Target="../media/image132.png"/><Relationship Id="rId1" Type="http://schemas.openxmlformats.org/officeDocument/2006/relationships/slideLayout" Target="../slideLayouts/slideLayout89.xml"/><Relationship Id="rId6" Type="http://schemas.openxmlformats.org/officeDocument/2006/relationships/image" Target="../media/image124.jpe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05.png"/><Relationship Id="rId10" Type="http://schemas.openxmlformats.org/officeDocument/2006/relationships/image" Target="../media/image128.png"/><Relationship Id="rId4" Type="http://schemas.openxmlformats.org/officeDocument/2006/relationships/image" Target="../media/image122.gif"/><Relationship Id="rId9" Type="http://schemas.openxmlformats.org/officeDocument/2006/relationships/image" Target="../media/image127.png"/><Relationship Id="rId14" Type="http://schemas.openxmlformats.org/officeDocument/2006/relationships/image" Target="../media/image99.gif"/></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2.jpe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41.pn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136.png"/><Relationship Id="rId11" Type="http://schemas.openxmlformats.org/officeDocument/2006/relationships/image" Target="../media/image140.png"/><Relationship Id="rId5" Type="http://schemas.openxmlformats.org/officeDocument/2006/relationships/image" Target="../media/image135.png"/><Relationship Id="rId10" Type="http://schemas.openxmlformats.org/officeDocument/2006/relationships/image" Target="../media/image139.png"/><Relationship Id="rId4" Type="http://schemas.openxmlformats.org/officeDocument/2006/relationships/image" Target="../media/image134.png"/><Relationship Id="rId9"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jpeg"/><Relationship Id="rId7" Type="http://schemas.openxmlformats.org/officeDocument/2006/relationships/image" Target="../media/image146.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48.png"/><Relationship Id="rId7" Type="http://schemas.openxmlformats.org/officeDocument/2006/relationships/image" Target="../media/image139.pn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 Id="rId9"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55.jpeg"/><Relationship Id="rId5" Type="http://schemas.openxmlformats.org/officeDocument/2006/relationships/image" Target="../media/image154.jpeg"/><Relationship Id="rId4" Type="http://schemas.openxmlformats.org/officeDocument/2006/relationships/image" Target="../media/image153.jpeg"/></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160.jpeg"/><Relationship Id="rId3" Type="http://schemas.openxmlformats.org/officeDocument/2006/relationships/image" Target="../media/image1.jpeg"/><Relationship Id="rId7" Type="http://schemas.openxmlformats.org/officeDocument/2006/relationships/image" Target="../media/image159.png"/><Relationship Id="rId12"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58.png"/><Relationship Id="rId11" Type="http://schemas.openxmlformats.org/officeDocument/2006/relationships/diagramColors" Target="../diagrams/colors1.xml"/><Relationship Id="rId5" Type="http://schemas.openxmlformats.org/officeDocument/2006/relationships/image" Target="../media/image157.png"/><Relationship Id="rId15" Type="http://schemas.openxmlformats.org/officeDocument/2006/relationships/image" Target="../media/image162.png"/><Relationship Id="rId10" Type="http://schemas.openxmlformats.org/officeDocument/2006/relationships/diagramQuickStyle" Target="../diagrams/quickStyle1.xml"/><Relationship Id="rId4" Type="http://schemas.openxmlformats.org/officeDocument/2006/relationships/image" Target="../media/image156.png"/><Relationship Id="rId9" Type="http://schemas.openxmlformats.org/officeDocument/2006/relationships/diagramLayout" Target="../diagrams/layout1.xml"/><Relationship Id="rId14" Type="http://schemas.openxmlformats.org/officeDocument/2006/relationships/image" Target="../media/image161.png"/></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168.jpeg"/><Relationship Id="rId3" Type="http://schemas.openxmlformats.org/officeDocument/2006/relationships/image" Target="../media/image164.png"/><Relationship Id="rId7" Type="http://schemas.openxmlformats.org/officeDocument/2006/relationships/diagramData" Target="../diagrams/data2.xml"/><Relationship Id="rId12" Type="http://schemas.openxmlformats.org/officeDocument/2006/relationships/image" Target="../media/image167.jpeg"/><Relationship Id="rId2" Type="http://schemas.openxmlformats.org/officeDocument/2006/relationships/image" Target="../media/image163.png"/><Relationship Id="rId1" Type="http://schemas.openxmlformats.org/officeDocument/2006/relationships/slideLayout" Target="../slideLayouts/slideLayout13.xml"/><Relationship Id="rId6" Type="http://schemas.openxmlformats.org/officeDocument/2006/relationships/image" Target="../media/image1.jpeg"/><Relationship Id="rId11" Type="http://schemas.microsoft.com/office/2007/relationships/diagramDrawing" Target="../diagrams/drawing2.xml"/><Relationship Id="rId5" Type="http://schemas.openxmlformats.org/officeDocument/2006/relationships/image" Target="../media/image166.png"/><Relationship Id="rId15" Type="http://schemas.openxmlformats.org/officeDocument/2006/relationships/image" Target="../media/image170.png"/><Relationship Id="rId10" Type="http://schemas.openxmlformats.org/officeDocument/2006/relationships/diagramColors" Target="../diagrams/colors2.xml"/><Relationship Id="rId4" Type="http://schemas.openxmlformats.org/officeDocument/2006/relationships/image" Target="../media/image165.png"/><Relationship Id="rId9" Type="http://schemas.openxmlformats.org/officeDocument/2006/relationships/diagramQuickStyle" Target="../diagrams/quickStyle2.xml"/><Relationship Id="rId14" Type="http://schemas.openxmlformats.org/officeDocument/2006/relationships/image" Target="../media/image169.jpeg"/></Relationships>
</file>

<file path=ppt/slides/_rels/slide27.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175.jpeg"/><Relationship Id="rId3" Type="http://schemas.openxmlformats.org/officeDocument/2006/relationships/image" Target="../media/image1.jpeg"/><Relationship Id="rId7" Type="http://schemas.openxmlformats.org/officeDocument/2006/relationships/diagramColors" Target="../diagrams/colors3.xml"/><Relationship Id="rId12" Type="http://schemas.openxmlformats.org/officeDocument/2006/relationships/image" Target="../media/image174.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QuickStyle" Target="../diagrams/quickStyle3.xml"/><Relationship Id="rId11" Type="http://schemas.openxmlformats.org/officeDocument/2006/relationships/image" Target="../media/image173.jpeg"/><Relationship Id="rId5" Type="http://schemas.openxmlformats.org/officeDocument/2006/relationships/diagramLayout" Target="../diagrams/layout3.xml"/><Relationship Id="rId10" Type="http://schemas.openxmlformats.org/officeDocument/2006/relationships/image" Target="../media/image172.jpeg"/><Relationship Id="rId4" Type="http://schemas.openxmlformats.org/officeDocument/2006/relationships/diagramData" Target="../diagrams/data3.xml"/><Relationship Id="rId9" Type="http://schemas.openxmlformats.org/officeDocument/2006/relationships/image" Target="../media/image171.png"/><Relationship Id="rId14" Type="http://schemas.openxmlformats.org/officeDocument/2006/relationships/image" Target="../media/image176.png"/></Relationships>
</file>

<file path=ppt/slides/_rels/slide28.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image" Target="../media/image180.png"/><Relationship Id="rId3" Type="http://schemas.openxmlformats.org/officeDocument/2006/relationships/image" Target="../media/image1.jpeg"/><Relationship Id="rId7" Type="http://schemas.openxmlformats.org/officeDocument/2006/relationships/diagramColors" Target="../diagrams/colors4.xml"/><Relationship Id="rId12" Type="http://schemas.openxmlformats.org/officeDocument/2006/relationships/image" Target="../media/image179.jpe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QuickStyle" Target="../diagrams/quickStyle4.xml"/><Relationship Id="rId11" Type="http://schemas.openxmlformats.org/officeDocument/2006/relationships/image" Target="../media/image175.jpeg"/><Relationship Id="rId5" Type="http://schemas.openxmlformats.org/officeDocument/2006/relationships/diagramLayout" Target="../diagrams/layout4.xml"/><Relationship Id="rId10" Type="http://schemas.openxmlformats.org/officeDocument/2006/relationships/image" Target="../media/image178.png"/><Relationship Id="rId4" Type="http://schemas.openxmlformats.org/officeDocument/2006/relationships/diagramData" Target="../diagrams/data4.xml"/><Relationship Id="rId9" Type="http://schemas.openxmlformats.org/officeDocument/2006/relationships/image" Target="../media/image177.jpeg"/></Relationships>
</file>

<file path=ppt/slides/_rels/slide29.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png"/><Relationship Id="rId1" Type="http://schemas.openxmlformats.org/officeDocument/2006/relationships/slideLayout" Target="../slideLayouts/slideLayout13.xml"/><Relationship Id="rId6" Type="http://schemas.openxmlformats.org/officeDocument/2006/relationships/image" Target="../media/image185.png"/><Relationship Id="rId5" Type="http://schemas.openxmlformats.org/officeDocument/2006/relationships/image" Target="../media/image184.jpeg"/><Relationship Id="rId4" Type="http://schemas.openxmlformats.org/officeDocument/2006/relationships/image" Target="../media/image18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jpeg"/><Relationship Id="rId7" Type="http://schemas.openxmlformats.org/officeDocument/2006/relationships/image" Target="../media/image190.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emf"/><Relationship Id="rId9" Type="http://schemas.openxmlformats.org/officeDocument/2006/relationships/image" Target="../media/image186.png"/></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image" Target="../media/image7.jpeg"/><Relationship Id="rId1" Type="http://schemas.openxmlformats.org/officeDocument/2006/relationships/slideLayout" Target="../slideLayouts/slideLayout35.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jpeg"/><Relationship Id="rId18" Type="http://schemas.openxmlformats.org/officeDocument/2006/relationships/image" Target="../media/image33.jpeg"/><Relationship Id="rId3" Type="http://schemas.openxmlformats.org/officeDocument/2006/relationships/image" Target="../media/image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jpeg"/><Relationship Id="rId25" Type="http://schemas.openxmlformats.org/officeDocument/2006/relationships/image" Target="../media/image39.jpeg"/><Relationship Id="rId2" Type="http://schemas.openxmlformats.org/officeDocument/2006/relationships/image" Target="../media/image7.jpeg"/><Relationship Id="rId16" Type="http://schemas.openxmlformats.org/officeDocument/2006/relationships/image" Target="../media/image31.jpeg"/><Relationship Id="rId20" Type="http://schemas.openxmlformats.org/officeDocument/2006/relationships/image" Target="../media/image35.png"/><Relationship Id="rId1" Type="http://schemas.openxmlformats.org/officeDocument/2006/relationships/slideLayout" Target="../slideLayouts/slideLayout68.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8.jpeg"/><Relationship Id="rId5" Type="http://schemas.openxmlformats.org/officeDocument/2006/relationships/image" Target="../media/image20.png"/><Relationship Id="rId15" Type="http://schemas.openxmlformats.org/officeDocument/2006/relationships/image" Target="../media/image30.jpeg"/><Relationship Id="rId23" Type="http://schemas.openxmlformats.org/officeDocument/2006/relationships/image" Target="../media/image37.jpe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jpeg"/><Relationship Id="rId2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7" name="Rectangle 6"/>
          <p:cNvSpPr/>
          <p:nvPr/>
        </p:nvSpPr>
        <p:spPr>
          <a:xfrm>
            <a:off x="228600" y="4887774"/>
            <a:ext cx="5080000" cy="1754326"/>
          </a:xfrm>
          <a:prstGeom prst="rect">
            <a:avLst/>
          </a:prstGeom>
        </p:spPr>
        <p:txBody>
          <a:bodyPr wrap="square" anchor="b">
            <a:spAutoFit/>
          </a:bodyPr>
          <a:lstStyle/>
          <a:p>
            <a:r>
              <a:rPr lang="en-US" sz="900" dirty="0">
                <a:solidFill>
                  <a:prstClr val="white"/>
                </a:solidFill>
                <a:latin typeface="Century Gothic"/>
              </a:rPr>
              <a:t>The information contained in the document is proprietary to Tata Industries Limited- Tata Insights &amp; Quants Division and is strictly confidential. </a:t>
            </a:r>
            <a:r>
              <a:rPr lang="en-IN" sz="900" dirty="0">
                <a:solidFill>
                  <a:prstClr val="white"/>
                </a:solidFill>
                <a:latin typeface="Century Gothic"/>
              </a:rPr>
              <a:t>In consideration of receipt of this document, the recipient agrees that the information is being shared only for the limited purpose. The recipient of this information further agrees to maintain such information in confidence and to not reproduce, disclose, duplicate, electronically transmit or use in whole or in part for any other purpose. Prior written consent shall be obtained from the Insights &amp; Quants Division of Tata Industries in case the information is necessitated to be shared with anyone other than the Recipient to whom this information is addressed. The above restriction shall not limit the right to use the information contained in this deck, if it is obtained from another source without restriction.</a:t>
            </a:r>
            <a:br>
              <a:rPr lang="en-IN" sz="900" dirty="0">
                <a:solidFill>
                  <a:prstClr val="white"/>
                </a:solidFill>
                <a:latin typeface="Century Gothic"/>
              </a:rPr>
            </a:br>
            <a:r>
              <a:rPr lang="en-IN" sz="900" dirty="0">
                <a:solidFill>
                  <a:prstClr val="white"/>
                </a:solidFill>
                <a:latin typeface="Century Gothic"/>
              </a:rPr>
              <a:t> </a:t>
            </a:r>
            <a:br>
              <a:rPr lang="en-IN" sz="900" dirty="0">
                <a:solidFill>
                  <a:prstClr val="white"/>
                </a:solidFill>
                <a:latin typeface="Century Gothic"/>
              </a:rPr>
            </a:br>
            <a:r>
              <a:rPr lang="en-IN" sz="900" dirty="0">
                <a:solidFill>
                  <a:prstClr val="white"/>
                </a:solidFill>
                <a:latin typeface="Century Gothic"/>
              </a:rPr>
              <a:t>© Copyright, Tata Insights &amp; Quants Division, Tata Industries Limited </a:t>
            </a:r>
          </a:p>
        </p:txBody>
      </p:sp>
      <p:sp>
        <p:nvSpPr>
          <p:cNvPr id="8" name="Rectangle 7"/>
          <p:cNvSpPr/>
          <p:nvPr/>
        </p:nvSpPr>
        <p:spPr>
          <a:xfrm>
            <a:off x="4546906" y="2071327"/>
            <a:ext cx="6908494" cy="830997"/>
          </a:xfrm>
          <a:prstGeom prst="rect">
            <a:avLst/>
          </a:prstGeom>
        </p:spPr>
        <p:txBody>
          <a:bodyPr wrap="none">
            <a:spAutoFit/>
          </a:bodyPr>
          <a:lstStyle/>
          <a:p>
            <a:pPr algn="r"/>
            <a:r>
              <a:rPr lang="en-US" sz="4800" b="1" dirty="0" smtClean="0">
                <a:solidFill>
                  <a:prstClr val="white"/>
                </a:solidFill>
                <a:effectLst>
                  <a:outerShdw blurRad="38100" dist="38100" dir="2700000" algn="tl">
                    <a:srgbClr val="000000">
                      <a:alpha val="43137"/>
                    </a:srgbClr>
                  </a:outerShdw>
                </a:effectLst>
                <a:latin typeface="Leelawadee UI" panose="020B0502040204020203" pitchFamily="34" charset="-34"/>
                <a:cs typeface="Leelawadee UI" panose="020B0502040204020203" pitchFamily="34" charset="-34"/>
              </a:rPr>
              <a:t>Retail Cluster Overview</a:t>
            </a:r>
            <a:endParaRPr lang="en-US" sz="4800" b="1" dirty="0">
              <a:solidFill>
                <a:prstClr val="white"/>
              </a:solidFill>
              <a:effectLst>
                <a:outerShdw blurRad="38100" dist="38100" dir="2700000" algn="tl">
                  <a:srgbClr val="000000">
                    <a:alpha val="43137"/>
                  </a:srgbClr>
                </a:outerShdw>
              </a:effectLst>
              <a:latin typeface="Leelawadee UI" panose="020B0502040204020203" pitchFamily="34" charset="-34"/>
              <a:cs typeface="Leelawadee UI" panose="020B0502040204020203" pitchFamily="34" charset="-34"/>
            </a:endParaRPr>
          </a:p>
        </p:txBody>
      </p:sp>
      <p:sp>
        <p:nvSpPr>
          <p:cNvPr id="10" name="Rectangle 9"/>
          <p:cNvSpPr/>
          <p:nvPr/>
        </p:nvSpPr>
        <p:spPr>
          <a:xfrm>
            <a:off x="4216400" y="3949222"/>
            <a:ext cx="7239000" cy="400110"/>
          </a:xfrm>
          <a:prstGeom prst="rect">
            <a:avLst/>
          </a:prstGeom>
        </p:spPr>
        <p:txBody>
          <a:bodyPr wrap="square">
            <a:spAutoFit/>
          </a:bodyPr>
          <a:lstStyle/>
          <a:p>
            <a:pPr algn="r"/>
            <a:r>
              <a:rPr lang="en-US" sz="2000" b="1" dirty="0" smtClean="0">
                <a:solidFill>
                  <a:prstClr val="white"/>
                </a:solidFill>
                <a:latin typeface="Leelawadee UI" panose="020B0502040204020203" pitchFamily="34" charset="-34"/>
                <a:cs typeface="Leelawadee UI" panose="020B0502040204020203" pitchFamily="34" charset="-34"/>
              </a:rPr>
              <a:t>July 2016</a:t>
            </a:r>
            <a:endParaRPr lang="en-US" sz="2000" b="1" dirty="0">
              <a:solidFill>
                <a:prstClr val="white"/>
              </a:solidFill>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3783077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575593" y="6188490"/>
            <a:ext cx="10616407" cy="318557"/>
          </a:xfrm>
          <a:prstGeom prst="rect">
            <a:avLst/>
          </a:prstGeom>
        </p:spPr>
      </p:pic>
      <p:sp>
        <p:nvSpPr>
          <p:cNvPr id="7" name="Rectangle 6"/>
          <p:cNvSpPr/>
          <p:nvPr/>
        </p:nvSpPr>
        <p:spPr>
          <a:xfrm>
            <a:off x="854931" y="606397"/>
            <a:ext cx="10727140" cy="1354217"/>
          </a:xfrm>
          <a:prstGeom prst="rect">
            <a:avLst/>
          </a:prstGeom>
        </p:spPr>
        <p:txBody>
          <a:bodyPr wrap="square" anchor="t">
            <a:spAutoFit/>
          </a:bodyPr>
          <a:lstStyle/>
          <a:p>
            <a:pPr algn="ctr"/>
            <a:endParaRPr lang="en-US" sz="1700" dirty="0">
              <a:solidFill>
                <a:prstClr val="black"/>
              </a:solidFill>
              <a:latin typeface="Leelawadee UI" panose="020B0502040204020203" pitchFamily="34" charset="-34"/>
              <a:cs typeface="Leelawadee UI" panose="020B0502040204020203" pitchFamily="34" charset="-34"/>
            </a:endParaRPr>
          </a:p>
          <a:p>
            <a:pPr algn="ctr"/>
            <a:r>
              <a:rPr lang="en-US" sz="1600" dirty="0" smtClean="0">
                <a:solidFill>
                  <a:prstClr val="black"/>
                </a:solidFill>
                <a:latin typeface="Leelawadee UI" panose="020B0502040204020203" pitchFamily="34" charset="-34"/>
                <a:cs typeface="Leelawadee UI" panose="020B0502040204020203" pitchFamily="34" charset="-34"/>
              </a:rPr>
              <a:t> </a:t>
            </a:r>
            <a:endParaRPr lang="en-US" sz="1600" dirty="0">
              <a:solidFill>
                <a:prstClr val="black"/>
              </a:solidFill>
              <a:latin typeface="Leelawadee UI" panose="020B0502040204020203" pitchFamily="34" charset="-34"/>
              <a:cs typeface="Leelawadee UI" panose="020B0502040204020203" pitchFamily="34" charset="-34"/>
            </a:endParaRPr>
          </a:p>
          <a:p>
            <a:pPr algn="ctr"/>
            <a:r>
              <a:rPr lang="en-US" sz="1600" dirty="0" smtClean="0">
                <a:solidFill>
                  <a:prstClr val="black"/>
                </a:solidFill>
                <a:latin typeface="Leelawadee UI" panose="020B0502040204020203" pitchFamily="34" charset="-34"/>
                <a:cs typeface="Leelawadee UI" panose="020B0502040204020203" pitchFamily="34" charset="-34"/>
              </a:rPr>
              <a:t> </a:t>
            </a:r>
            <a:endParaRPr lang="en-US" sz="1600" dirty="0">
              <a:solidFill>
                <a:prstClr val="black"/>
              </a:solidFill>
              <a:latin typeface="Leelawadee UI" panose="020B0502040204020203" pitchFamily="34" charset="-34"/>
              <a:cs typeface="Leelawadee UI" panose="020B0502040204020203" pitchFamily="34" charset="-34"/>
            </a:endParaRPr>
          </a:p>
          <a:p>
            <a:pPr algn="ctr"/>
            <a:endParaRPr lang="en-US" sz="1600" dirty="0">
              <a:solidFill>
                <a:prstClr val="black"/>
              </a:solidFill>
            </a:endParaRPr>
          </a:p>
          <a:p>
            <a:pPr algn="ctr"/>
            <a:endParaRPr lang="en-IN" sz="1700" dirty="0" smtClean="0">
              <a:solidFill>
                <a:prstClr val="black">
                  <a:lumMod val="75000"/>
                  <a:lumOff val="25000"/>
                </a:prstClr>
              </a:solidFill>
              <a:latin typeface="Leelawadee UI" panose="020B0502040204020203" pitchFamily="34" charset="-34"/>
              <a:cs typeface="Leelawadee UI" panose="020B0502040204020203" pitchFamily="34" charset="-34"/>
            </a:endParaRPr>
          </a:p>
        </p:txBody>
      </p:sp>
      <p:sp>
        <p:nvSpPr>
          <p:cNvPr id="11" name="Rectangle 10"/>
          <p:cNvSpPr/>
          <p:nvPr/>
        </p:nvSpPr>
        <p:spPr>
          <a:xfrm>
            <a:off x="3628276" y="256345"/>
            <a:ext cx="4935454" cy="461665"/>
          </a:xfrm>
          <a:prstGeom prst="rect">
            <a:avLst/>
          </a:prstGeom>
        </p:spPr>
        <p:txBody>
          <a:bodyPr wrap="none" anchor="t">
            <a:spAutoFit/>
          </a:bodyPr>
          <a:lstStyle/>
          <a:p>
            <a:pPr algn="ctr"/>
            <a:r>
              <a:rPr lang="en-US" sz="2400" b="1" dirty="0" smtClean="0">
                <a:solidFill>
                  <a:srgbClr val="0070C0"/>
                </a:solidFill>
                <a:latin typeface="Leelawadee UI" panose="020B0502040204020203" pitchFamily="34" charset="-34"/>
                <a:cs typeface="Leelawadee UI" panose="020B0502040204020203" pitchFamily="34" charset="-34"/>
              </a:rPr>
              <a:t>Titan (Watches) Competitive Set</a:t>
            </a:r>
            <a:endParaRPr lang="en-IN" sz="2400" b="1" dirty="0">
              <a:solidFill>
                <a:srgbClr val="0070C0"/>
              </a:solidFill>
              <a:latin typeface="Leelawadee UI" panose="020B0502040204020203" pitchFamily="34" charset="-34"/>
              <a:cs typeface="Leelawadee UI" panose="020B0502040204020203" pitchFamily="34" charset="-34"/>
            </a:endParaRPr>
          </a:p>
        </p:txBody>
      </p:sp>
      <p:grpSp>
        <p:nvGrpSpPr>
          <p:cNvPr id="17" name="Group 16"/>
          <p:cNvGrpSpPr/>
          <p:nvPr/>
        </p:nvGrpSpPr>
        <p:grpSpPr>
          <a:xfrm>
            <a:off x="1" y="196098"/>
            <a:ext cx="12192000" cy="1131320"/>
            <a:chOff x="2424113" y="242463"/>
            <a:chExt cx="7343775" cy="911846"/>
          </a:xfrm>
        </p:grpSpPr>
        <p:cxnSp>
          <p:nvCxnSpPr>
            <p:cNvPr id="15" name="Straight Connector 14"/>
            <p:cNvCxnSpPr/>
            <p:nvPr/>
          </p:nvCxnSpPr>
          <p:spPr>
            <a:xfrm>
              <a:off x="2424113" y="1154309"/>
              <a:ext cx="73437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424113" y="242463"/>
              <a:ext cx="73437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27" y="6111657"/>
            <a:ext cx="1494067" cy="520659"/>
          </a:xfrm>
          <a:prstGeom prst="rect">
            <a:avLst/>
          </a:prstGeom>
        </p:spPr>
      </p:pic>
      <p:sp>
        <p:nvSpPr>
          <p:cNvPr id="19" name="Rectangle 18"/>
          <p:cNvSpPr/>
          <p:nvPr/>
        </p:nvSpPr>
        <p:spPr>
          <a:xfrm>
            <a:off x="7498327" y="6525096"/>
            <a:ext cx="4572000" cy="215444"/>
          </a:xfrm>
          <a:prstGeom prst="rect">
            <a:avLst/>
          </a:prstGeom>
        </p:spPr>
        <p:txBody>
          <a:bodyPr wrap="square" anchor="b">
            <a:spAutoFit/>
          </a:bodyPr>
          <a:lstStyle/>
          <a:p>
            <a:pPr algn="r"/>
            <a:r>
              <a:rPr lang="en-IN" sz="800" dirty="0" smtClean="0">
                <a:solidFill>
                  <a:prstClr val="black">
                    <a:lumMod val="75000"/>
                    <a:lumOff val="25000"/>
                  </a:prstClr>
                </a:solidFill>
                <a:latin typeface="Leelawadee UI" panose="020B0502040204020203" pitchFamily="34" charset="-34"/>
                <a:cs typeface="Leelawadee UI" panose="020B0502040204020203" pitchFamily="34" charset="-34"/>
              </a:rPr>
              <a:t>© </a:t>
            </a:r>
            <a:r>
              <a:rPr lang="en-IN" sz="800" dirty="0">
                <a:solidFill>
                  <a:prstClr val="black">
                    <a:lumMod val="75000"/>
                    <a:lumOff val="25000"/>
                  </a:prstClr>
                </a:solidFill>
                <a:latin typeface="Leelawadee UI" panose="020B0502040204020203" pitchFamily="34" charset="-34"/>
                <a:cs typeface="Leelawadee UI" panose="020B0502040204020203" pitchFamily="34" charset="-34"/>
              </a:rPr>
              <a:t>Copyright, Tata Insights &amp; Quants Division, Tata Industries Limited</a:t>
            </a:r>
            <a:r>
              <a:rPr lang="en-IN" sz="800" dirty="0">
                <a:solidFill>
                  <a:prstClr val="black">
                    <a:lumMod val="75000"/>
                    <a:lumOff val="25000"/>
                  </a:prstClr>
                </a:solidFill>
                <a:latin typeface="Century Gothic"/>
              </a:rPr>
              <a:t> </a:t>
            </a:r>
          </a:p>
        </p:txBody>
      </p:sp>
      <p:sp>
        <p:nvSpPr>
          <p:cNvPr id="76" name="Rectangle 75"/>
          <p:cNvSpPr/>
          <p:nvPr/>
        </p:nvSpPr>
        <p:spPr>
          <a:xfrm>
            <a:off x="1261883" y="1516495"/>
            <a:ext cx="2383196" cy="341821"/>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latin typeface="Leelawadee UI" panose="020B0502040204020203" pitchFamily="34" charset="-34"/>
                <a:cs typeface="Leelawadee UI" panose="020B0502040204020203" pitchFamily="34" charset="-34"/>
              </a:rPr>
              <a:t>Indian Watch Brands</a:t>
            </a:r>
            <a:endParaRPr lang="en-US" sz="1600" b="1" dirty="0">
              <a:solidFill>
                <a:prstClr val="white"/>
              </a:solidFill>
              <a:latin typeface="Leelawadee UI" panose="020B0502040204020203" pitchFamily="34" charset="-34"/>
              <a:cs typeface="Leelawadee UI" panose="020B0502040204020203" pitchFamily="34" charset="-34"/>
            </a:endParaRPr>
          </a:p>
        </p:txBody>
      </p:sp>
      <p:sp>
        <p:nvSpPr>
          <p:cNvPr id="77" name="Rectangle 76"/>
          <p:cNvSpPr/>
          <p:nvPr/>
        </p:nvSpPr>
        <p:spPr>
          <a:xfrm>
            <a:off x="4536623" y="1515466"/>
            <a:ext cx="2800407" cy="341821"/>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latin typeface="Leelawadee UI" panose="020B0502040204020203" pitchFamily="34" charset="-34"/>
                <a:cs typeface="Leelawadee UI" panose="020B0502040204020203" pitchFamily="34" charset="-34"/>
              </a:rPr>
              <a:t>Indian Watch Stores</a:t>
            </a:r>
            <a:endParaRPr lang="en-US" sz="1600" b="1" dirty="0">
              <a:solidFill>
                <a:prstClr val="white"/>
              </a:solidFill>
              <a:latin typeface="Leelawadee UI" panose="020B0502040204020203" pitchFamily="34" charset="-34"/>
              <a:cs typeface="Leelawadee UI" panose="020B0502040204020203" pitchFamily="34" charset="-34"/>
            </a:endParaRPr>
          </a:p>
        </p:txBody>
      </p:sp>
      <p:graphicFrame>
        <p:nvGraphicFramePr>
          <p:cNvPr id="41" name="Table 40"/>
          <p:cNvGraphicFramePr>
            <a:graphicFrameLocks noGrp="1"/>
          </p:cNvGraphicFramePr>
          <p:nvPr>
            <p:extLst/>
          </p:nvPr>
        </p:nvGraphicFramePr>
        <p:xfrm>
          <a:off x="854931" y="2083964"/>
          <a:ext cx="10208022" cy="3495866"/>
        </p:xfrm>
        <a:graphic>
          <a:graphicData uri="http://schemas.openxmlformats.org/drawingml/2006/table">
            <a:tbl>
              <a:tblPr bandRow="1">
                <a:tableStyleId>{5C22544A-7EE6-4342-B048-85BDC9FD1C3A}</a:tableStyleId>
              </a:tblPr>
              <a:tblGrid>
                <a:gridCol w="3402673"/>
                <a:gridCol w="3397025"/>
                <a:gridCol w="3408324"/>
              </a:tblGrid>
              <a:tr h="7984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2060"/>
                          </a:solidFill>
                        </a:rPr>
                        <a:t>Brands</a:t>
                      </a:r>
                      <a:r>
                        <a:rPr lang="en-US" sz="1600" baseline="0" dirty="0" smtClean="0">
                          <a:solidFill>
                            <a:srgbClr val="002060"/>
                          </a:solidFill>
                        </a:rPr>
                        <a:t> with an India only website</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solidFill>
                          <a:srgbClr val="002060"/>
                        </a:solidFill>
                      </a:endParaRPr>
                    </a:p>
                    <a:p>
                      <a:pPr algn="ctr"/>
                      <a:endParaRPr lang="en-US" sz="16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2060"/>
                          </a:solidFill>
                        </a:rPr>
                        <a:t>Branded Retail Outlets, focused on watches</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6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rgbClr val="002060"/>
                          </a:solidFill>
                          <a:latin typeface="+mn-lt"/>
                          <a:ea typeface="+mn-ea"/>
                          <a:cs typeface="+mn-cs"/>
                        </a:rPr>
                        <a:t>Available</a:t>
                      </a:r>
                      <a:r>
                        <a:rPr lang="en-US" sz="1600" kern="1200" baseline="0" dirty="0" smtClean="0">
                          <a:solidFill>
                            <a:srgbClr val="002060"/>
                          </a:solidFill>
                          <a:latin typeface="+mn-lt"/>
                          <a:ea typeface="+mn-ea"/>
                          <a:cs typeface="+mn-cs"/>
                        </a:rPr>
                        <a:t> in India, but without an India specific website</a:t>
                      </a:r>
                      <a:endParaRPr lang="en-US" sz="1600" kern="1200" dirty="0" smtClean="0">
                        <a:solidFill>
                          <a:srgbClr val="002060"/>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16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r>
              <a:tr h="10202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smtClean="0">
                        <a:solidFill>
                          <a:srgbClr val="002060"/>
                        </a:solidFill>
                      </a:endParaRPr>
                    </a:p>
                    <a:p>
                      <a:pPr algn="ctr"/>
                      <a:endParaRPr lang="en-US" sz="15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endParaRPr lang="en-US" sz="15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endParaRPr lang="en-US" sz="15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r>
              <a:tr h="1652696">
                <a:tc>
                  <a:txBody>
                    <a:bodyPr/>
                    <a:lstStyle/>
                    <a:p>
                      <a:r>
                        <a:rPr lang="en-US" sz="1200" dirty="0" smtClean="0"/>
                        <a:t>Four Titan owned brands and one competition brand with an</a:t>
                      </a:r>
                      <a:r>
                        <a:rPr lang="en-US" sz="1200" baseline="0" dirty="0" smtClean="0"/>
                        <a:t> India specific website </a:t>
                      </a:r>
                      <a:r>
                        <a:rPr lang="en-US" sz="1200" dirty="0" smtClean="0"/>
                        <a:t>considered</a:t>
                      </a:r>
                      <a:endParaRPr lang="en-US" sz="1200" dirty="0" smtClean="0">
                        <a:solidFill>
                          <a:schemeClr val="tx1">
                            <a:lumMod val="65000"/>
                            <a:lumOff val="35000"/>
                          </a:schemeClr>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Retail stores not focused exclusively</a:t>
                      </a:r>
                      <a:r>
                        <a:rPr lang="en-US" sz="1100" baseline="0" dirty="0" smtClean="0"/>
                        <a:t> on watches have not been considered</a:t>
                      </a:r>
                      <a:endParaRPr lang="en-US" sz="1100" dirty="0" smtClean="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Websites</a:t>
                      </a:r>
                      <a:r>
                        <a:rPr lang="en-US" sz="1100" baseline="0" dirty="0" smtClean="0"/>
                        <a:t> of five global watch brands considered based on web visits</a:t>
                      </a:r>
                      <a:endParaRPr lang="en-US" sz="1100" dirty="0" smtClean="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bl>
          </a:graphicData>
        </a:graphic>
      </p:graphicFrame>
      <p:sp>
        <p:nvSpPr>
          <p:cNvPr id="3" name="Rectangle 2"/>
          <p:cNvSpPr/>
          <p:nvPr/>
        </p:nvSpPr>
        <p:spPr>
          <a:xfrm>
            <a:off x="1385210" y="5662000"/>
            <a:ext cx="10006479" cy="307777"/>
          </a:xfrm>
          <a:prstGeom prst="rect">
            <a:avLst/>
          </a:prstGeom>
        </p:spPr>
        <p:txBody>
          <a:bodyPr wrap="square">
            <a:spAutoFit/>
          </a:bodyPr>
          <a:lstStyle/>
          <a:p>
            <a:r>
              <a:rPr lang="en-US" sz="1400" dirty="0" smtClean="0">
                <a:solidFill>
                  <a:srgbClr val="E7E6E6">
                    <a:lumMod val="10000"/>
                  </a:srgbClr>
                </a:solidFill>
                <a:latin typeface="Leelawadee UI" panose="020B0502040204020203" pitchFamily="34" charset="-34"/>
                <a:cs typeface="Leelawadee UI" panose="020B0502040204020203" pitchFamily="34" charset="-34"/>
              </a:rPr>
              <a:t> </a:t>
            </a:r>
            <a:endParaRPr lang="en-US" sz="1400" dirty="0">
              <a:solidFill>
                <a:srgbClr val="E7E6E6">
                  <a:lumMod val="10000"/>
                </a:srgbClr>
              </a:solidFill>
              <a:latin typeface="Leelawadee UI" panose="020B0502040204020203" pitchFamily="34" charset="-34"/>
              <a:cs typeface="Leelawadee UI" panose="020B0502040204020203" pitchFamily="34" charset="-34"/>
            </a:endParaRPr>
          </a:p>
        </p:txBody>
      </p:sp>
      <p:sp>
        <p:nvSpPr>
          <p:cNvPr id="2" name="Slide Number Placeholder 1"/>
          <p:cNvSpPr>
            <a:spLocks noGrp="1"/>
          </p:cNvSpPr>
          <p:nvPr>
            <p:ph type="sldNum" sz="quarter" idx="12"/>
          </p:nvPr>
        </p:nvSpPr>
        <p:spPr/>
        <p:txBody>
          <a:bodyPr/>
          <a:lstStyle/>
          <a:p>
            <a:fld id="{3040F425-731D-4835-A38A-9545B9CAE996}" type="slidenum">
              <a:rPr lang="en-IN" smtClean="0">
                <a:solidFill>
                  <a:prstClr val="white"/>
                </a:solidFill>
              </a:rPr>
              <a:pPr/>
              <a:t>10</a:t>
            </a:fld>
            <a:endParaRPr lang="en-IN">
              <a:solidFill>
                <a:prstClr val="white"/>
              </a:solidFill>
            </a:endParaRPr>
          </a:p>
        </p:txBody>
      </p:sp>
      <p:sp>
        <p:nvSpPr>
          <p:cNvPr id="5" name="Rectangle 4"/>
          <p:cNvSpPr/>
          <p:nvPr/>
        </p:nvSpPr>
        <p:spPr>
          <a:xfrm>
            <a:off x="1261883" y="626266"/>
            <a:ext cx="9431956" cy="877163"/>
          </a:xfrm>
          <a:prstGeom prst="rect">
            <a:avLst/>
          </a:prstGeom>
        </p:spPr>
        <p:txBody>
          <a:bodyPr wrap="square">
            <a:spAutoFit/>
          </a:bodyPr>
          <a:lstStyle/>
          <a:p>
            <a:pPr algn="ctr"/>
            <a:r>
              <a:rPr lang="en-US" sz="1700" dirty="0">
                <a:solidFill>
                  <a:prstClr val="black"/>
                </a:solidFill>
                <a:latin typeface="Leelawadee UI" panose="020B0502040204020203" pitchFamily="34" charset="-34"/>
                <a:cs typeface="Leelawadee UI" panose="020B0502040204020203" pitchFamily="34" charset="-34"/>
              </a:rPr>
              <a:t>Titan has a strong presence in India in the Watches market. This study will take a glimpse into Titan’s major watch brands. We also peek at how Global watch brands are faring online</a:t>
            </a:r>
          </a:p>
          <a:p>
            <a:pPr algn="ctr"/>
            <a:endParaRPr lang="en-US" sz="1700" dirty="0">
              <a:solidFill>
                <a:prstClr val="black"/>
              </a:solidFill>
              <a:latin typeface="Leelawadee UI" panose="020B0502040204020203" pitchFamily="34" charset="-34"/>
              <a:cs typeface="Leelawadee UI" panose="020B0502040204020203" pitchFamily="34" charset="-34"/>
            </a:endParaRPr>
          </a:p>
        </p:txBody>
      </p:sp>
      <p:sp>
        <p:nvSpPr>
          <p:cNvPr id="42" name="Rectangle 41"/>
          <p:cNvSpPr/>
          <p:nvPr/>
        </p:nvSpPr>
        <p:spPr>
          <a:xfrm>
            <a:off x="7881870" y="1515466"/>
            <a:ext cx="2696680" cy="341821"/>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latin typeface="Leelawadee UI" panose="020B0502040204020203" pitchFamily="34" charset="-34"/>
                <a:cs typeface="Leelawadee UI" panose="020B0502040204020203" pitchFamily="34" charset="-34"/>
              </a:rPr>
              <a:t>Global Watch Brands</a:t>
            </a:r>
            <a:endParaRPr lang="en-US" sz="1600" b="1" dirty="0">
              <a:solidFill>
                <a:prstClr val="white"/>
              </a:solidFill>
              <a:latin typeface="Leelawadee UI" panose="020B0502040204020203" pitchFamily="34" charset="-34"/>
              <a:cs typeface="Leelawadee UI" panose="020B0502040204020203" pitchFamily="34" charset="-34"/>
            </a:endParaRPr>
          </a:p>
        </p:txBody>
      </p:sp>
      <p:grpSp>
        <p:nvGrpSpPr>
          <p:cNvPr id="40" name="Group 39"/>
          <p:cNvGrpSpPr/>
          <p:nvPr/>
        </p:nvGrpSpPr>
        <p:grpSpPr>
          <a:xfrm>
            <a:off x="1385210" y="3091934"/>
            <a:ext cx="2439815" cy="1888404"/>
            <a:chOff x="840103" y="3185091"/>
            <a:chExt cx="3122622" cy="2656998"/>
          </a:xfrm>
        </p:grpSpPr>
        <p:pic>
          <p:nvPicPr>
            <p:cNvPr id="43" name="Picture 2" descr="Related image"/>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864121" y="3185091"/>
              <a:ext cx="1034365" cy="9144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http://4.bp.blogspot.com/_1kalr9PvXBY/TOZn3O-YOEI/AAAAAAAAAU4/wQzMBMZQvpo/s1600/fastrack-logo11.136153420_std.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469136" y="3265301"/>
              <a:ext cx="1493589" cy="70286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2816664" y="4362975"/>
              <a:ext cx="887716" cy="71847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descr="Related image"/>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840103" y="4481590"/>
              <a:ext cx="1341280" cy="61326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2" descr="Related image"/>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83265" y="5548632"/>
              <a:ext cx="1304257" cy="2934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p:cNvGrpSpPr/>
          <p:nvPr/>
        </p:nvGrpSpPr>
        <p:grpSpPr>
          <a:xfrm>
            <a:off x="4471323" y="3388781"/>
            <a:ext cx="3013075" cy="1360015"/>
            <a:chOff x="4582160" y="3716389"/>
            <a:chExt cx="3013075" cy="1360015"/>
          </a:xfrm>
        </p:grpSpPr>
        <p:pic>
          <p:nvPicPr>
            <p:cNvPr id="65" name="Picture 14" descr="https://www.tatacard.com/images/World-Of-Titan.png"/>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4582160" y="3716389"/>
              <a:ext cx="2968345" cy="41311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6" descr="http://helioswatchstore.com/images/logo.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663405" y="4727599"/>
              <a:ext cx="1140321" cy="34880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8" descr="http://static101.tiendeo.in/upload_negocio/negocio_355/logo2.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236631" y="4668822"/>
              <a:ext cx="1358604" cy="4075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p:cNvGrpSpPr/>
          <p:nvPr/>
        </p:nvGrpSpPr>
        <p:grpSpPr>
          <a:xfrm>
            <a:off x="7812258" y="3173539"/>
            <a:ext cx="3014629" cy="1885268"/>
            <a:chOff x="8131269" y="3502992"/>
            <a:chExt cx="3014629" cy="1885268"/>
          </a:xfrm>
        </p:grpSpPr>
        <p:pic>
          <p:nvPicPr>
            <p:cNvPr id="69" name="Picture 20" descr="Related image"/>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368845" y="3535782"/>
              <a:ext cx="855077" cy="45530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4" descr="Related image"/>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098315" y="3502992"/>
              <a:ext cx="1047583" cy="52379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6" descr="http://r.lvmh-static.com/uploads/2014/10/tagheuer_logo1.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8850752" y="4285546"/>
              <a:ext cx="1708239" cy="34164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8" descr="http://logonoid.com/images/longines-logo.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8131269" y="4918432"/>
              <a:ext cx="1438965" cy="43025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30" descr="Related image"/>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10183908" y="4850959"/>
              <a:ext cx="923780" cy="537301"/>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Picture 4" descr="Related image"/>
          <p:cNvPicPr>
            <a:picLocks noChangeAspect="1" noChangeArrowheads="1"/>
          </p:cNvPicPr>
          <p:nvPr/>
        </p:nvPicPr>
        <p:blipFill rotWithShape="1">
          <a:blip r:embed="rId17" cstate="email">
            <a:duotone>
              <a:schemeClr val="accent2">
                <a:shade val="45000"/>
                <a:satMod val="135000"/>
              </a:schemeClr>
              <a:prstClr val="white"/>
            </a:duotone>
            <a:extLst>
              <a:ext uri="{28A0092B-C50C-407E-A947-70E740481C1C}">
                <a14:useLocalDpi xmlns:a14="http://schemas.microsoft.com/office/drawing/2010/main"/>
              </a:ext>
            </a:extLst>
          </a:blip>
          <a:srcRect l="19458" t="7696" r="17479" b="6629"/>
          <a:stretch/>
        </p:blipFill>
        <p:spPr bwMode="auto">
          <a:xfrm>
            <a:off x="11374630" y="328653"/>
            <a:ext cx="443883" cy="633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6617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575593" y="6188490"/>
            <a:ext cx="10616407" cy="318557"/>
          </a:xfrm>
          <a:prstGeom prst="rect">
            <a:avLst/>
          </a:prstGeom>
        </p:spPr>
      </p:pic>
      <p:sp>
        <p:nvSpPr>
          <p:cNvPr id="7" name="Rectangle 6"/>
          <p:cNvSpPr/>
          <p:nvPr/>
        </p:nvSpPr>
        <p:spPr>
          <a:xfrm>
            <a:off x="854931" y="606397"/>
            <a:ext cx="10727140" cy="1354217"/>
          </a:xfrm>
          <a:prstGeom prst="rect">
            <a:avLst/>
          </a:prstGeom>
        </p:spPr>
        <p:txBody>
          <a:bodyPr wrap="square" anchor="t">
            <a:spAutoFit/>
          </a:bodyPr>
          <a:lstStyle/>
          <a:p>
            <a:pPr algn="ctr"/>
            <a:endParaRPr lang="en-US" sz="1700" dirty="0">
              <a:solidFill>
                <a:prstClr val="black"/>
              </a:solidFill>
              <a:latin typeface="Leelawadee UI" panose="020B0502040204020203" pitchFamily="34" charset="-34"/>
              <a:cs typeface="Leelawadee UI" panose="020B0502040204020203" pitchFamily="34" charset="-34"/>
            </a:endParaRPr>
          </a:p>
          <a:p>
            <a:pPr algn="ctr"/>
            <a:r>
              <a:rPr lang="en-US" sz="1600" dirty="0" smtClean="0">
                <a:solidFill>
                  <a:prstClr val="black"/>
                </a:solidFill>
                <a:latin typeface="Leelawadee UI" panose="020B0502040204020203" pitchFamily="34" charset="-34"/>
                <a:cs typeface="Leelawadee UI" panose="020B0502040204020203" pitchFamily="34" charset="-34"/>
              </a:rPr>
              <a:t> </a:t>
            </a:r>
            <a:endParaRPr lang="en-US" sz="1600" dirty="0">
              <a:solidFill>
                <a:prstClr val="black"/>
              </a:solidFill>
              <a:latin typeface="Leelawadee UI" panose="020B0502040204020203" pitchFamily="34" charset="-34"/>
              <a:cs typeface="Leelawadee UI" panose="020B0502040204020203" pitchFamily="34" charset="-34"/>
            </a:endParaRPr>
          </a:p>
          <a:p>
            <a:pPr algn="ctr"/>
            <a:r>
              <a:rPr lang="en-US" sz="1600" dirty="0" smtClean="0">
                <a:solidFill>
                  <a:prstClr val="black"/>
                </a:solidFill>
                <a:latin typeface="Leelawadee UI" panose="020B0502040204020203" pitchFamily="34" charset="-34"/>
                <a:cs typeface="Leelawadee UI" panose="020B0502040204020203" pitchFamily="34" charset="-34"/>
              </a:rPr>
              <a:t> </a:t>
            </a:r>
            <a:endParaRPr lang="en-US" sz="1600" dirty="0">
              <a:solidFill>
                <a:prstClr val="black"/>
              </a:solidFill>
              <a:latin typeface="Leelawadee UI" panose="020B0502040204020203" pitchFamily="34" charset="-34"/>
              <a:cs typeface="Leelawadee UI" panose="020B0502040204020203" pitchFamily="34" charset="-34"/>
            </a:endParaRPr>
          </a:p>
          <a:p>
            <a:pPr algn="ctr"/>
            <a:endParaRPr lang="en-US" sz="1600" dirty="0">
              <a:solidFill>
                <a:prstClr val="black"/>
              </a:solidFill>
            </a:endParaRPr>
          </a:p>
          <a:p>
            <a:pPr algn="ctr"/>
            <a:endParaRPr lang="en-IN" sz="1700" dirty="0" smtClean="0">
              <a:solidFill>
                <a:prstClr val="black">
                  <a:lumMod val="75000"/>
                  <a:lumOff val="25000"/>
                </a:prstClr>
              </a:solidFill>
              <a:latin typeface="Leelawadee UI" panose="020B0502040204020203" pitchFamily="34" charset="-34"/>
              <a:cs typeface="Leelawadee UI" panose="020B0502040204020203" pitchFamily="34" charset="-34"/>
            </a:endParaRPr>
          </a:p>
        </p:txBody>
      </p:sp>
      <p:sp>
        <p:nvSpPr>
          <p:cNvPr id="11" name="Rectangle 10"/>
          <p:cNvSpPr/>
          <p:nvPr/>
        </p:nvSpPr>
        <p:spPr>
          <a:xfrm>
            <a:off x="4037392" y="256345"/>
            <a:ext cx="4117216" cy="461665"/>
          </a:xfrm>
          <a:prstGeom prst="rect">
            <a:avLst/>
          </a:prstGeom>
        </p:spPr>
        <p:txBody>
          <a:bodyPr wrap="none" anchor="t">
            <a:spAutoFit/>
          </a:bodyPr>
          <a:lstStyle/>
          <a:p>
            <a:pPr algn="ctr"/>
            <a:r>
              <a:rPr lang="en-US" sz="2400" b="1" dirty="0" smtClean="0">
                <a:solidFill>
                  <a:srgbClr val="0070C0"/>
                </a:solidFill>
                <a:latin typeface="Leelawadee UI" panose="020B0502040204020203" pitchFamily="34" charset="-34"/>
                <a:cs typeface="Leelawadee UI" panose="020B0502040204020203" pitchFamily="34" charset="-34"/>
              </a:rPr>
              <a:t>Titan Eye+ </a:t>
            </a:r>
            <a:r>
              <a:rPr lang="en-US" sz="2400" b="1" dirty="0">
                <a:solidFill>
                  <a:srgbClr val="0070C0"/>
                </a:solidFill>
                <a:latin typeface="Leelawadee UI" panose="020B0502040204020203" pitchFamily="34" charset="-34"/>
                <a:cs typeface="Leelawadee UI" panose="020B0502040204020203" pitchFamily="34" charset="-34"/>
              </a:rPr>
              <a:t>Competitive </a:t>
            </a:r>
            <a:r>
              <a:rPr lang="en-US" sz="2400" b="1" dirty="0" smtClean="0">
                <a:solidFill>
                  <a:srgbClr val="0070C0"/>
                </a:solidFill>
                <a:latin typeface="Leelawadee UI" panose="020B0502040204020203" pitchFamily="34" charset="-34"/>
                <a:cs typeface="Leelawadee UI" panose="020B0502040204020203" pitchFamily="34" charset="-34"/>
              </a:rPr>
              <a:t>Set</a:t>
            </a:r>
            <a:endParaRPr lang="en-IN" sz="2400" b="1" dirty="0">
              <a:solidFill>
                <a:srgbClr val="0070C0"/>
              </a:solidFill>
              <a:latin typeface="Leelawadee UI" panose="020B0502040204020203" pitchFamily="34" charset="-34"/>
              <a:cs typeface="Leelawadee UI" panose="020B0502040204020203" pitchFamily="34" charset="-34"/>
            </a:endParaRPr>
          </a:p>
        </p:txBody>
      </p:sp>
      <p:grpSp>
        <p:nvGrpSpPr>
          <p:cNvPr id="17" name="Group 16"/>
          <p:cNvGrpSpPr/>
          <p:nvPr/>
        </p:nvGrpSpPr>
        <p:grpSpPr>
          <a:xfrm>
            <a:off x="1" y="196098"/>
            <a:ext cx="12192000" cy="1131320"/>
            <a:chOff x="2424113" y="242463"/>
            <a:chExt cx="7343775" cy="911846"/>
          </a:xfrm>
        </p:grpSpPr>
        <p:cxnSp>
          <p:nvCxnSpPr>
            <p:cNvPr id="15" name="Straight Connector 14"/>
            <p:cNvCxnSpPr/>
            <p:nvPr/>
          </p:nvCxnSpPr>
          <p:spPr>
            <a:xfrm>
              <a:off x="2424113" y="1154309"/>
              <a:ext cx="73437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424113" y="242463"/>
              <a:ext cx="73437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27" y="6111657"/>
            <a:ext cx="1494067" cy="520659"/>
          </a:xfrm>
          <a:prstGeom prst="rect">
            <a:avLst/>
          </a:prstGeom>
        </p:spPr>
      </p:pic>
      <p:sp>
        <p:nvSpPr>
          <p:cNvPr id="19" name="Rectangle 18"/>
          <p:cNvSpPr/>
          <p:nvPr/>
        </p:nvSpPr>
        <p:spPr>
          <a:xfrm>
            <a:off x="7498327" y="6525096"/>
            <a:ext cx="4572000" cy="215444"/>
          </a:xfrm>
          <a:prstGeom prst="rect">
            <a:avLst/>
          </a:prstGeom>
        </p:spPr>
        <p:txBody>
          <a:bodyPr wrap="square" anchor="b">
            <a:spAutoFit/>
          </a:bodyPr>
          <a:lstStyle/>
          <a:p>
            <a:pPr algn="r"/>
            <a:r>
              <a:rPr lang="en-IN" sz="800" dirty="0" smtClean="0">
                <a:solidFill>
                  <a:prstClr val="black">
                    <a:lumMod val="75000"/>
                    <a:lumOff val="25000"/>
                  </a:prstClr>
                </a:solidFill>
                <a:latin typeface="Leelawadee UI" panose="020B0502040204020203" pitchFamily="34" charset="-34"/>
                <a:cs typeface="Leelawadee UI" panose="020B0502040204020203" pitchFamily="34" charset="-34"/>
              </a:rPr>
              <a:t>© </a:t>
            </a:r>
            <a:r>
              <a:rPr lang="en-IN" sz="800" dirty="0">
                <a:solidFill>
                  <a:prstClr val="black">
                    <a:lumMod val="75000"/>
                    <a:lumOff val="25000"/>
                  </a:prstClr>
                </a:solidFill>
                <a:latin typeface="Leelawadee UI" panose="020B0502040204020203" pitchFamily="34" charset="-34"/>
                <a:cs typeface="Leelawadee UI" panose="020B0502040204020203" pitchFamily="34" charset="-34"/>
              </a:rPr>
              <a:t>Copyright, Tata Insights &amp; Quants Division, Tata Industries Limited</a:t>
            </a:r>
            <a:r>
              <a:rPr lang="en-IN" sz="800" dirty="0">
                <a:solidFill>
                  <a:prstClr val="black">
                    <a:lumMod val="75000"/>
                    <a:lumOff val="25000"/>
                  </a:prstClr>
                </a:solidFill>
                <a:latin typeface="Century Gothic"/>
              </a:rPr>
              <a:t> </a:t>
            </a:r>
          </a:p>
        </p:txBody>
      </p:sp>
      <p:sp>
        <p:nvSpPr>
          <p:cNvPr id="76" name="Rectangle 75"/>
          <p:cNvSpPr/>
          <p:nvPr/>
        </p:nvSpPr>
        <p:spPr>
          <a:xfrm>
            <a:off x="1261883" y="1516495"/>
            <a:ext cx="2383196" cy="341821"/>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latin typeface="Leelawadee UI" panose="020B0502040204020203" pitchFamily="34" charset="-34"/>
                <a:cs typeface="Leelawadee UI" panose="020B0502040204020203" pitchFamily="34" charset="-34"/>
              </a:rPr>
              <a:t>With Physical Stores</a:t>
            </a:r>
            <a:endParaRPr lang="en-US" sz="1600" b="1" dirty="0">
              <a:solidFill>
                <a:prstClr val="white"/>
              </a:solidFill>
              <a:latin typeface="Leelawadee UI" panose="020B0502040204020203" pitchFamily="34" charset="-34"/>
              <a:cs typeface="Leelawadee UI" panose="020B0502040204020203" pitchFamily="34" charset="-34"/>
            </a:endParaRPr>
          </a:p>
        </p:txBody>
      </p:sp>
      <p:sp>
        <p:nvSpPr>
          <p:cNvPr id="77" name="Rectangle 76"/>
          <p:cNvSpPr/>
          <p:nvPr/>
        </p:nvSpPr>
        <p:spPr>
          <a:xfrm>
            <a:off x="4536623" y="1515466"/>
            <a:ext cx="2800407" cy="341821"/>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latin typeface="Leelawadee UI" panose="020B0502040204020203" pitchFamily="34" charset="-34"/>
                <a:cs typeface="Leelawadee UI" panose="020B0502040204020203" pitchFamily="34" charset="-34"/>
              </a:rPr>
              <a:t>E-commerce Eyewear</a:t>
            </a:r>
            <a:endParaRPr lang="en-US" sz="1600" b="1" dirty="0">
              <a:solidFill>
                <a:prstClr val="white"/>
              </a:solidFill>
              <a:latin typeface="Leelawadee UI" panose="020B0502040204020203" pitchFamily="34" charset="-34"/>
              <a:cs typeface="Leelawadee UI" panose="020B0502040204020203" pitchFamily="34" charset="-34"/>
            </a:endParaRPr>
          </a:p>
        </p:txBody>
      </p:sp>
      <p:graphicFrame>
        <p:nvGraphicFramePr>
          <p:cNvPr id="41" name="Table 40"/>
          <p:cNvGraphicFramePr>
            <a:graphicFrameLocks noGrp="1"/>
          </p:cNvGraphicFramePr>
          <p:nvPr>
            <p:extLst/>
          </p:nvPr>
        </p:nvGraphicFramePr>
        <p:xfrm>
          <a:off x="854931" y="2083964"/>
          <a:ext cx="10208022" cy="3527216"/>
        </p:xfrm>
        <a:graphic>
          <a:graphicData uri="http://schemas.openxmlformats.org/drawingml/2006/table">
            <a:tbl>
              <a:tblPr bandRow="1">
                <a:tableStyleId>{5C22544A-7EE6-4342-B048-85BDC9FD1C3A}</a:tableStyleId>
              </a:tblPr>
              <a:tblGrid>
                <a:gridCol w="3402673"/>
                <a:gridCol w="3397025"/>
                <a:gridCol w="3408324"/>
              </a:tblGrid>
              <a:tr h="7984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2060"/>
                          </a:solidFill>
                        </a:rPr>
                        <a:t>Traditional physical stores, without e-commerce</a:t>
                      </a:r>
                    </a:p>
                    <a:p>
                      <a:pPr algn="ctr"/>
                      <a:endParaRPr lang="en-US" sz="16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2060"/>
                          </a:solidFill>
                        </a:rPr>
                        <a:t>Purely</a:t>
                      </a:r>
                      <a:r>
                        <a:rPr lang="en-US" sz="1600" baseline="0" dirty="0" smtClean="0">
                          <a:solidFill>
                            <a:srgbClr val="002060"/>
                          </a:solidFill>
                        </a:rPr>
                        <a:t> e-commerce focused on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aseline="0" dirty="0" smtClean="0">
                          <a:solidFill>
                            <a:srgbClr val="002060"/>
                          </a:solidFill>
                        </a:rPr>
                        <a:t>eyewear</a:t>
                      </a:r>
                      <a:endParaRPr lang="en-US" sz="1600" dirty="0" smtClean="0">
                        <a:solidFill>
                          <a:srgbClr val="002060"/>
                        </a:solidFill>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16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rgbClr val="002060"/>
                          </a:solidFill>
                          <a:latin typeface="+mn-lt"/>
                          <a:ea typeface="+mn-ea"/>
                          <a:cs typeface="+mn-cs"/>
                        </a:rPr>
                        <a:t>E-commerce including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rgbClr val="002060"/>
                          </a:solidFill>
                          <a:latin typeface="+mn-lt"/>
                          <a:ea typeface="+mn-ea"/>
                          <a:cs typeface="+mn-cs"/>
                        </a:rPr>
                        <a:t>Eyewear</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6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r>
              <a:tr h="10202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2060"/>
                          </a:solidFill>
                        </a:rPr>
                        <a:t>Website primarily used to showcase</a:t>
                      </a:r>
                      <a:r>
                        <a:rPr lang="en-US" sz="1600" baseline="0" dirty="0" smtClean="0">
                          <a:solidFill>
                            <a:srgbClr val="002060"/>
                          </a:solidFill>
                        </a:rPr>
                        <a:t> offerings without an ecommerce channel </a:t>
                      </a:r>
                      <a:endParaRPr lang="en-US" sz="1600" dirty="0" smtClean="0">
                        <a:solidFill>
                          <a:srgbClr val="002060"/>
                        </a:solidFill>
                      </a:endParaRPr>
                    </a:p>
                    <a:p>
                      <a:pPr algn="ctr"/>
                      <a:endParaRPr lang="en-US" sz="15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2060"/>
                          </a:solidFill>
                        </a:rPr>
                        <a:t>Website</a:t>
                      </a:r>
                      <a:r>
                        <a:rPr lang="en-US" sz="1600" baseline="0" dirty="0" smtClean="0">
                          <a:solidFill>
                            <a:srgbClr val="002060"/>
                          </a:solidFill>
                        </a:rPr>
                        <a:t> is the only channel for purchases</a:t>
                      </a:r>
                      <a:endParaRPr lang="en-US" sz="1600" dirty="0" smtClean="0">
                        <a:solidFill>
                          <a:srgbClr val="002060"/>
                        </a:solidFill>
                      </a:endParaRPr>
                    </a:p>
                    <a:p>
                      <a:pPr algn="ctr"/>
                      <a:endParaRPr lang="en-US" sz="15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rgbClr val="002060"/>
                          </a:solidFill>
                          <a:latin typeface="+mn-lt"/>
                          <a:ea typeface="+mn-ea"/>
                          <a:cs typeface="+mn-cs"/>
                        </a:rPr>
                        <a:t>Website is the only channel for purchases</a:t>
                      </a:r>
                    </a:p>
                    <a:p>
                      <a:pPr algn="ctr"/>
                      <a:endParaRPr lang="en-US" sz="15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r>
              <a:tr h="1652696">
                <a:tc>
                  <a:txBody>
                    <a:bodyPr/>
                    <a:lstStyle/>
                    <a:p>
                      <a:endParaRPr lang="en-US" sz="1200" dirty="0" smtClean="0">
                        <a:solidFill>
                          <a:schemeClr val="tx1">
                            <a:lumMod val="65000"/>
                            <a:lumOff val="35000"/>
                          </a:schemeClr>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solidFill>
                            <a:srgbClr val="002060"/>
                          </a:solidFill>
                        </a:rPr>
                        <a:t>Lenskart has</a:t>
                      </a:r>
                      <a:r>
                        <a:rPr lang="en-US" sz="1100" baseline="0" dirty="0" smtClean="0">
                          <a:solidFill>
                            <a:srgbClr val="002060"/>
                          </a:solidFill>
                        </a:rPr>
                        <a:t> a few physical stores, but online remains its primary channel, and hence its categorization here</a:t>
                      </a:r>
                      <a:endParaRPr lang="en-US" sz="1100" dirty="0" smtClean="0">
                        <a:solidFill>
                          <a:srgbClr val="002060"/>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rgbClr val="002060"/>
                          </a:solidFill>
                          <a:latin typeface="+mn-lt"/>
                          <a:ea typeface="+mn-ea"/>
                          <a:cs typeface="+mn-cs"/>
                        </a:rPr>
                        <a:t>This set has not been considered in the analysis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bl>
          </a:graphicData>
        </a:graphic>
      </p:graphicFrame>
      <p:sp>
        <p:nvSpPr>
          <p:cNvPr id="3" name="Rectangle 2"/>
          <p:cNvSpPr/>
          <p:nvPr/>
        </p:nvSpPr>
        <p:spPr>
          <a:xfrm>
            <a:off x="1385210" y="5662000"/>
            <a:ext cx="10006479" cy="307777"/>
          </a:xfrm>
          <a:prstGeom prst="rect">
            <a:avLst/>
          </a:prstGeom>
        </p:spPr>
        <p:txBody>
          <a:bodyPr wrap="square">
            <a:spAutoFit/>
          </a:bodyPr>
          <a:lstStyle/>
          <a:p>
            <a:pPr marL="285750" indent="-285750">
              <a:buFont typeface="Arial" panose="020B0604020202020204" pitchFamily="34" charset="0"/>
              <a:buChar char="•"/>
            </a:pPr>
            <a:r>
              <a:rPr lang="en-US" sz="1400" dirty="0">
                <a:solidFill>
                  <a:srgbClr val="E7E6E6">
                    <a:lumMod val="10000"/>
                  </a:srgbClr>
                </a:solidFill>
                <a:latin typeface="Leelawadee UI" panose="020B0502040204020203" pitchFamily="34" charset="-34"/>
                <a:cs typeface="Leelawadee UI" panose="020B0502040204020203" pitchFamily="34" charset="-34"/>
              </a:rPr>
              <a:t>Focus has been placed </a:t>
            </a:r>
            <a:r>
              <a:rPr lang="en-US" sz="1400" dirty="0" smtClean="0">
                <a:solidFill>
                  <a:srgbClr val="E7E6E6">
                    <a:lumMod val="10000"/>
                  </a:srgbClr>
                </a:solidFill>
                <a:latin typeface="Leelawadee UI" panose="020B0502040204020203" pitchFamily="34" charset="-34"/>
                <a:cs typeface="Leelawadee UI" panose="020B0502040204020203" pitchFamily="34" charset="-34"/>
              </a:rPr>
              <a:t>on Titan eye + with a physical store presence </a:t>
            </a:r>
            <a:endParaRPr lang="en-US" sz="1400" dirty="0">
              <a:solidFill>
                <a:srgbClr val="E7E6E6">
                  <a:lumMod val="10000"/>
                </a:srgbClr>
              </a:solidFill>
              <a:latin typeface="Leelawadee UI" panose="020B0502040204020203" pitchFamily="34" charset="-34"/>
              <a:cs typeface="Leelawadee UI" panose="020B0502040204020203" pitchFamily="34" charset="-34"/>
            </a:endParaRPr>
          </a:p>
        </p:txBody>
      </p:sp>
      <p:sp>
        <p:nvSpPr>
          <p:cNvPr id="2" name="Slide Number Placeholder 1"/>
          <p:cNvSpPr>
            <a:spLocks noGrp="1"/>
          </p:cNvSpPr>
          <p:nvPr>
            <p:ph type="sldNum" sz="quarter" idx="12"/>
          </p:nvPr>
        </p:nvSpPr>
        <p:spPr/>
        <p:txBody>
          <a:bodyPr/>
          <a:lstStyle/>
          <a:p>
            <a:fld id="{3040F425-731D-4835-A38A-9545B9CAE996}" type="slidenum">
              <a:rPr lang="en-IN" smtClean="0">
                <a:solidFill>
                  <a:prstClr val="white"/>
                </a:solidFill>
              </a:rPr>
              <a:pPr/>
              <a:t>11</a:t>
            </a:fld>
            <a:endParaRPr lang="en-IN">
              <a:solidFill>
                <a:prstClr val="white"/>
              </a:solidFill>
            </a:endParaRPr>
          </a:p>
        </p:txBody>
      </p:sp>
      <p:sp>
        <p:nvSpPr>
          <p:cNvPr id="5" name="Rectangle 4"/>
          <p:cNvSpPr/>
          <p:nvPr/>
        </p:nvSpPr>
        <p:spPr>
          <a:xfrm>
            <a:off x="1261883" y="626266"/>
            <a:ext cx="9431956" cy="615553"/>
          </a:xfrm>
          <a:prstGeom prst="rect">
            <a:avLst/>
          </a:prstGeom>
        </p:spPr>
        <p:txBody>
          <a:bodyPr wrap="square">
            <a:spAutoFit/>
          </a:bodyPr>
          <a:lstStyle/>
          <a:p>
            <a:pPr algn="ctr"/>
            <a:r>
              <a:rPr lang="en-US" sz="1700" dirty="0">
                <a:solidFill>
                  <a:prstClr val="black"/>
                </a:solidFill>
                <a:latin typeface="Leelawadee UI" panose="020B0502040204020203" pitchFamily="34" charset="-34"/>
                <a:cs typeface="Leelawadee UI" panose="020B0502040204020203" pitchFamily="34" charset="-34"/>
              </a:rPr>
              <a:t>The Competitive Set can be categorized by business model. The focus has been placed on brands which have physical stores, with or without an e-commerce channel </a:t>
            </a:r>
          </a:p>
        </p:txBody>
      </p:sp>
      <p:sp>
        <p:nvSpPr>
          <p:cNvPr id="42" name="Rectangle 41"/>
          <p:cNvSpPr/>
          <p:nvPr/>
        </p:nvSpPr>
        <p:spPr>
          <a:xfrm>
            <a:off x="7881870" y="1515466"/>
            <a:ext cx="2696680" cy="341821"/>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latin typeface="Leelawadee UI" panose="020B0502040204020203" pitchFamily="34" charset="-34"/>
                <a:cs typeface="Leelawadee UI" panose="020B0502040204020203" pitchFamily="34" charset="-34"/>
              </a:rPr>
              <a:t>General E-commerce</a:t>
            </a:r>
            <a:endParaRPr lang="en-US" sz="1600" b="1" dirty="0">
              <a:solidFill>
                <a:prstClr val="white"/>
              </a:solidFill>
              <a:latin typeface="Leelawadee UI" panose="020B0502040204020203" pitchFamily="34" charset="-34"/>
              <a:cs typeface="Leelawadee UI" panose="020B0502040204020203" pitchFamily="34" charset="-34"/>
            </a:endParaRPr>
          </a:p>
        </p:txBody>
      </p:sp>
      <p:grpSp>
        <p:nvGrpSpPr>
          <p:cNvPr id="44" name="Group 43"/>
          <p:cNvGrpSpPr/>
          <p:nvPr/>
        </p:nvGrpSpPr>
        <p:grpSpPr>
          <a:xfrm>
            <a:off x="8190425" y="3762348"/>
            <a:ext cx="2153393" cy="931180"/>
            <a:chOff x="9295908" y="4689028"/>
            <a:chExt cx="2153393" cy="931180"/>
          </a:xfrm>
        </p:grpSpPr>
        <p:pic>
          <p:nvPicPr>
            <p:cNvPr id="45" name="Picture 6" descr="Related imag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295908" y="4759233"/>
              <a:ext cx="922090" cy="2853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Related image"/>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321544" y="4689028"/>
              <a:ext cx="1127757" cy="31801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684153" y="5225581"/>
              <a:ext cx="1316764" cy="3946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p:cNvGrpSpPr/>
          <p:nvPr/>
        </p:nvGrpSpPr>
        <p:grpSpPr>
          <a:xfrm>
            <a:off x="950903" y="3817429"/>
            <a:ext cx="3106672" cy="1249413"/>
            <a:chOff x="300981" y="4603996"/>
            <a:chExt cx="4081021" cy="1720525"/>
          </a:xfrm>
        </p:grpSpPr>
        <p:pic>
          <p:nvPicPr>
            <p:cNvPr id="49" name="Picture 2" descr="Related image"/>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00981" y="4609836"/>
              <a:ext cx="1695450" cy="381001"/>
            </a:xfrm>
            <a:prstGeom prst="rect">
              <a:avLst/>
            </a:prstGeom>
            <a:solidFill>
              <a:srgbClr val="F8981D"/>
            </a:solidFill>
            <a:extLst/>
          </p:spPr>
        </p:pic>
        <p:pic>
          <p:nvPicPr>
            <p:cNvPr id="50" name="Picture 4" descr="Related image"/>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2641439" y="4603996"/>
              <a:ext cx="1740563" cy="38100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Related image"/>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l="4806" t="28032" r="4799" b="29977"/>
            <a:stretch/>
          </p:blipFill>
          <p:spPr bwMode="auto">
            <a:xfrm>
              <a:off x="366923" y="5370466"/>
              <a:ext cx="1695450" cy="24113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Related image"/>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534287" y="5326482"/>
              <a:ext cx="1847715" cy="37105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Related image"/>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53339" y="5927265"/>
              <a:ext cx="1313996" cy="3972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4385011" y="3798107"/>
            <a:ext cx="3013306" cy="1067082"/>
            <a:chOff x="4726982" y="4624175"/>
            <a:chExt cx="3013306" cy="1067082"/>
          </a:xfrm>
        </p:grpSpPr>
        <p:pic>
          <p:nvPicPr>
            <p:cNvPr id="55" name="Picture 2" descr="Related image"/>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726982" y="5391740"/>
              <a:ext cx="1200419" cy="17796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Related image"/>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r="-4355"/>
            <a:stretch/>
          </p:blipFill>
          <p:spPr bwMode="auto">
            <a:xfrm>
              <a:off x="6125575" y="5222944"/>
              <a:ext cx="732312" cy="46831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8" descr="http://blog.eyedo.in/wp-content/uploads/2015/07/eyedo-logo-012-e1436560977134.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7043456" y="5218444"/>
              <a:ext cx="696832" cy="43552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http://cdn3.invitereferrals.com/blog/wp-content/uploads/2015/08/lenskart-logo.jpg"/>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4878594" y="4624175"/>
              <a:ext cx="793784" cy="47510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4" descr="http://7fe5adea5c04a064d14a-aa57143e2ca30795bf94ff3884a3b19b.r99.cf1.rackcdn.com/en/images/logo/logo_1.png"/>
            <p:cNvPicPr>
              <a:picLocks noChangeAspect="1" noChangeArrowheads="1"/>
            </p:cNvPicPr>
            <p:nvPr/>
          </p:nvPicPr>
          <p:blipFill rotWithShape="1">
            <a:blip r:embed="rId16" cstate="email">
              <a:extLst>
                <a:ext uri="{28A0092B-C50C-407E-A947-70E740481C1C}">
                  <a14:useLocalDpi xmlns:a14="http://schemas.microsoft.com/office/drawing/2010/main"/>
                </a:ext>
              </a:extLst>
            </a:blip>
            <a:srcRect/>
            <a:stretch/>
          </p:blipFill>
          <p:spPr bwMode="auto">
            <a:xfrm>
              <a:off x="6036773" y="4624175"/>
              <a:ext cx="1642228" cy="380457"/>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Picture 2" descr="Related image"/>
          <p:cNvPicPr>
            <a:picLocks noChangeAspect="1" noChangeArrowheads="1"/>
          </p:cNvPicPr>
          <p:nvPr/>
        </p:nvPicPr>
        <p:blipFill rotWithShape="1">
          <a:blip r:embed="rId17" cstate="email">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a:ext>
            </a:extLst>
          </a:blip>
          <a:srcRect/>
          <a:stretch/>
        </p:blipFill>
        <p:spPr bwMode="auto">
          <a:xfrm>
            <a:off x="11079330" y="346988"/>
            <a:ext cx="807706" cy="805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9604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575593" y="6188490"/>
            <a:ext cx="10616407" cy="318557"/>
          </a:xfrm>
          <a:prstGeom prst="rect">
            <a:avLst/>
          </a:prstGeom>
        </p:spPr>
      </p:pic>
      <p:sp>
        <p:nvSpPr>
          <p:cNvPr id="7" name="Rectangle 6"/>
          <p:cNvSpPr/>
          <p:nvPr/>
        </p:nvSpPr>
        <p:spPr>
          <a:xfrm>
            <a:off x="859809" y="609127"/>
            <a:ext cx="10727140" cy="1092607"/>
          </a:xfrm>
          <a:prstGeom prst="rect">
            <a:avLst/>
          </a:prstGeom>
        </p:spPr>
        <p:txBody>
          <a:bodyPr wrap="square" anchor="t">
            <a:spAutoFit/>
          </a:bodyPr>
          <a:lstStyle/>
          <a:p>
            <a:pPr algn="ctr"/>
            <a:r>
              <a:rPr lang="en-US" sz="1600" dirty="0">
                <a:solidFill>
                  <a:prstClr val="black"/>
                </a:solidFill>
              </a:rPr>
              <a:t>The Competitive Set can be categorized by business model. The focus has been placed on brands which have physical stores, with or without an e-commerce channel </a:t>
            </a:r>
          </a:p>
          <a:p>
            <a:pPr algn="ctr"/>
            <a:endParaRPr lang="en-US" sz="1600" dirty="0">
              <a:solidFill>
                <a:prstClr val="black"/>
              </a:solidFill>
            </a:endParaRPr>
          </a:p>
          <a:p>
            <a:pPr algn="ctr"/>
            <a:endParaRPr lang="en-IN" sz="1700" dirty="0" smtClean="0">
              <a:solidFill>
                <a:prstClr val="black">
                  <a:lumMod val="75000"/>
                  <a:lumOff val="25000"/>
                </a:prstClr>
              </a:solidFill>
              <a:latin typeface="Leelawadee UI" panose="020B0502040204020203" pitchFamily="34" charset="-34"/>
              <a:cs typeface="Leelawadee UI" panose="020B0502040204020203" pitchFamily="34" charset="-34"/>
            </a:endParaRPr>
          </a:p>
        </p:txBody>
      </p:sp>
      <p:sp>
        <p:nvSpPr>
          <p:cNvPr id="11" name="Rectangle 10"/>
          <p:cNvSpPr/>
          <p:nvPr/>
        </p:nvSpPr>
        <p:spPr>
          <a:xfrm>
            <a:off x="4111353" y="256345"/>
            <a:ext cx="3969292" cy="461665"/>
          </a:xfrm>
          <a:prstGeom prst="rect">
            <a:avLst/>
          </a:prstGeom>
        </p:spPr>
        <p:txBody>
          <a:bodyPr wrap="none" anchor="t">
            <a:spAutoFit/>
          </a:bodyPr>
          <a:lstStyle/>
          <a:p>
            <a:pPr algn="ctr"/>
            <a:r>
              <a:rPr lang="en-US" sz="2400" b="1" dirty="0" smtClean="0">
                <a:solidFill>
                  <a:srgbClr val="0070C0"/>
                </a:solidFill>
                <a:latin typeface="Leelawadee UI" panose="020B0502040204020203" pitchFamily="34" charset="-34"/>
                <a:cs typeface="Leelawadee UI" panose="020B0502040204020203" pitchFamily="34" charset="-34"/>
              </a:rPr>
              <a:t>Westside Competitive Set</a:t>
            </a:r>
            <a:endParaRPr lang="en-IN" sz="2400" b="1" dirty="0">
              <a:solidFill>
                <a:srgbClr val="0070C0"/>
              </a:solidFill>
              <a:latin typeface="Leelawadee UI" panose="020B0502040204020203" pitchFamily="34" charset="-34"/>
              <a:cs typeface="Leelawadee UI" panose="020B0502040204020203" pitchFamily="34" charset="-34"/>
            </a:endParaRPr>
          </a:p>
        </p:txBody>
      </p:sp>
      <p:grpSp>
        <p:nvGrpSpPr>
          <p:cNvPr id="17" name="Group 16"/>
          <p:cNvGrpSpPr/>
          <p:nvPr/>
        </p:nvGrpSpPr>
        <p:grpSpPr>
          <a:xfrm>
            <a:off x="1" y="196098"/>
            <a:ext cx="12192000" cy="1131320"/>
            <a:chOff x="2424113" y="242463"/>
            <a:chExt cx="7343775" cy="911846"/>
          </a:xfrm>
        </p:grpSpPr>
        <p:cxnSp>
          <p:nvCxnSpPr>
            <p:cNvPr id="15" name="Straight Connector 14"/>
            <p:cNvCxnSpPr/>
            <p:nvPr/>
          </p:nvCxnSpPr>
          <p:spPr>
            <a:xfrm>
              <a:off x="2424113" y="1154309"/>
              <a:ext cx="73437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424113" y="242463"/>
              <a:ext cx="73437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27" y="6111657"/>
            <a:ext cx="1494067" cy="520659"/>
          </a:xfrm>
          <a:prstGeom prst="rect">
            <a:avLst/>
          </a:prstGeom>
        </p:spPr>
      </p:pic>
      <p:sp>
        <p:nvSpPr>
          <p:cNvPr id="19" name="Rectangle 18"/>
          <p:cNvSpPr/>
          <p:nvPr/>
        </p:nvSpPr>
        <p:spPr>
          <a:xfrm>
            <a:off x="7498327" y="6525096"/>
            <a:ext cx="4572000" cy="215444"/>
          </a:xfrm>
          <a:prstGeom prst="rect">
            <a:avLst/>
          </a:prstGeom>
        </p:spPr>
        <p:txBody>
          <a:bodyPr wrap="square" anchor="b">
            <a:spAutoFit/>
          </a:bodyPr>
          <a:lstStyle/>
          <a:p>
            <a:pPr algn="r"/>
            <a:r>
              <a:rPr lang="en-IN" sz="800" dirty="0" smtClean="0">
                <a:solidFill>
                  <a:prstClr val="black">
                    <a:lumMod val="75000"/>
                    <a:lumOff val="25000"/>
                  </a:prstClr>
                </a:solidFill>
                <a:latin typeface="Leelawadee UI" panose="020B0502040204020203" pitchFamily="34" charset="-34"/>
                <a:cs typeface="Leelawadee UI" panose="020B0502040204020203" pitchFamily="34" charset="-34"/>
              </a:rPr>
              <a:t>© </a:t>
            </a:r>
            <a:r>
              <a:rPr lang="en-IN" sz="800" dirty="0">
                <a:solidFill>
                  <a:prstClr val="black">
                    <a:lumMod val="75000"/>
                    <a:lumOff val="25000"/>
                  </a:prstClr>
                </a:solidFill>
                <a:latin typeface="Leelawadee UI" panose="020B0502040204020203" pitchFamily="34" charset="-34"/>
                <a:cs typeface="Leelawadee UI" panose="020B0502040204020203" pitchFamily="34" charset="-34"/>
              </a:rPr>
              <a:t>Copyright, Tata Insights &amp; Quants Division, Tata Industries Limited</a:t>
            </a:r>
            <a:r>
              <a:rPr lang="en-IN" sz="800" dirty="0">
                <a:solidFill>
                  <a:prstClr val="black">
                    <a:lumMod val="75000"/>
                    <a:lumOff val="25000"/>
                  </a:prstClr>
                </a:solidFill>
                <a:latin typeface="Century Gothic"/>
              </a:rPr>
              <a:t> </a:t>
            </a:r>
          </a:p>
        </p:txBody>
      </p:sp>
      <p:graphicFrame>
        <p:nvGraphicFramePr>
          <p:cNvPr id="45" name="Table 44"/>
          <p:cNvGraphicFramePr>
            <a:graphicFrameLocks noGrp="1"/>
          </p:cNvGraphicFramePr>
          <p:nvPr>
            <p:extLst/>
          </p:nvPr>
        </p:nvGraphicFramePr>
        <p:xfrm>
          <a:off x="702813" y="2197310"/>
          <a:ext cx="11041132" cy="3646323"/>
        </p:xfrm>
        <a:graphic>
          <a:graphicData uri="http://schemas.openxmlformats.org/drawingml/2006/table">
            <a:tbl>
              <a:tblPr bandRow="1">
                <a:tableStyleId>{5C22544A-7EE6-4342-B048-85BDC9FD1C3A}</a:tableStyleId>
              </a:tblPr>
              <a:tblGrid>
                <a:gridCol w="2850274"/>
                <a:gridCol w="2898183"/>
                <a:gridCol w="2696705"/>
                <a:gridCol w="2595970"/>
              </a:tblGrid>
              <a:tr h="1060958">
                <a:tc>
                  <a:txBody>
                    <a:bodyPr/>
                    <a:lstStyle/>
                    <a:p>
                      <a:pPr algn="ctr"/>
                      <a:endParaRPr lang="en-US" sz="1400" b="1" dirty="0" smtClean="0">
                        <a:solidFill>
                          <a:srgbClr val="002060"/>
                        </a:solidFill>
                        <a:latin typeface="Leelawadee UI" panose="020B0502040204020203" pitchFamily="34" charset="-34"/>
                        <a:cs typeface="Leelawadee UI" panose="020B0502040204020203" pitchFamily="34" charset="-34"/>
                      </a:endParaRPr>
                    </a:p>
                    <a:p>
                      <a:pPr algn="ctr"/>
                      <a:r>
                        <a:rPr lang="en-US" sz="1400" dirty="0" smtClean="0">
                          <a:solidFill>
                            <a:srgbClr val="002060"/>
                          </a:solidFill>
                          <a:latin typeface="Leelawadee UI" panose="020B0502040204020203" pitchFamily="34" charset="-34"/>
                          <a:cs typeface="Leelawadee UI" panose="020B0502040204020203" pitchFamily="34" charset="-34"/>
                        </a:rPr>
                        <a:t>Traditional physical stores, without e-commerce</a:t>
                      </a:r>
                      <a:endParaRPr lang="en-US" sz="1400" dirty="0">
                        <a:solidFill>
                          <a:srgbClr val="002060"/>
                        </a:solidFill>
                        <a:latin typeface="Leelawadee UI" panose="020B0502040204020203" pitchFamily="34" charset="-34"/>
                        <a:cs typeface="Leelawadee UI" panose="020B0502040204020203" pitchFamily="34"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algn="ctr"/>
                      <a:endParaRPr lang="en-US" sz="1400" b="1" dirty="0" smtClean="0">
                        <a:solidFill>
                          <a:srgbClr val="002060"/>
                        </a:solidFill>
                        <a:latin typeface="Leelawadee UI" panose="020B0502040204020203" pitchFamily="34" charset="-34"/>
                        <a:cs typeface="Leelawadee UI" panose="020B0502040204020203" pitchFamily="34" charset="-34"/>
                      </a:endParaRPr>
                    </a:p>
                    <a:p>
                      <a:pPr algn="ctr"/>
                      <a:r>
                        <a:rPr lang="en-US" sz="1400" dirty="0" smtClean="0">
                          <a:solidFill>
                            <a:srgbClr val="002060"/>
                          </a:solidFill>
                          <a:latin typeface="Leelawadee UI" panose="020B0502040204020203" pitchFamily="34" charset="-34"/>
                          <a:cs typeface="Leelawadee UI" panose="020B0502040204020203" pitchFamily="34" charset="-34"/>
                        </a:rPr>
                        <a:t>Physical stores, </a:t>
                      </a:r>
                      <a:r>
                        <a:rPr lang="en-US" sz="1400" baseline="0" dirty="0" smtClean="0">
                          <a:solidFill>
                            <a:srgbClr val="002060"/>
                          </a:solidFill>
                          <a:latin typeface="Leelawadee UI" panose="020B0502040204020203" pitchFamily="34" charset="-34"/>
                          <a:cs typeface="Leelawadee UI" panose="020B0502040204020203" pitchFamily="34" charset="-34"/>
                        </a:rPr>
                        <a:t>but with e-commerce capabilities</a:t>
                      </a:r>
                      <a:endParaRPr lang="en-US" sz="1400" dirty="0">
                        <a:solidFill>
                          <a:srgbClr val="002060"/>
                        </a:solidFill>
                        <a:latin typeface="Leelawadee UI" panose="020B0502040204020203" pitchFamily="34" charset="-34"/>
                        <a:cs typeface="Leelawadee UI" panose="020B0502040204020203" pitchFamily="34"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algn="ctr"/>
                      <a:endParaRPr lang="en-US" sz="1400" b="1" dirty="0" smtClean="0">
                        <a:solidFill>
                          <a:schemeClr val="bg2">
                            <a:lumMod val="25000"/>
                          </a:schemeClr>
                        </a:solidFill>
                        <a:latin typeface="Leelawadee UI" panose="020B0502040204020203" pitchFamily="34" charset="-34"/>
                        <a:cs typeface="Leelawadee UI" panose="020B0502040204020203" pitchFamily="34" charset="-34"/>
                      </a:endParaRPr>
                    </a:p>
                    <a:p>
                      <a:pPr algn="ctr"/>
                      <a:r>
                        <a:rPr lang="en-US" sz="1400" dirty="0" smtClean="0">
                          <a:solidFill>
                            <a:schemeClr val="bg2">
                              <a:lumMod val="25000"/>
                            </a:schemeClr>
                          </a:solidFill>
                          <a:latin typeface="Leelawadee UI" panose="020B0502040204020203" pitchFamily="34" charset="-34"/>
                          <a:cs typeface="Leelawadee UI" panose="020B0502040204020203" pitchFamily="34" charset="-34"/>
                        </a:rPr>
                        <a:t>Purely e-commerce</a:t>
                      </a:r>
                      <a:r>
                        <a:rPr lang="en-US" sz="1400" baseline="0" dirty="0" smtClean="0">
                          <a:solidFill>
                            <a:schemeClr val="bg2">
                              <a:lumMod val="25000"/>
                            </a:schemeClr>
                          </a:solidFill>
                          <a:latin typeface="Leelawadee UI" panose="020B0502040204020203" pitchFamily="34" charset="-34"/>
                          <a:cs typeface="Leelawadee UI" panose="020B0502040204020203" pitchFamily="34" charset="-34"/>
                        </a:rPr>
                        <a:t> focused on apparel</a:t>
                      </a:r>
                      <a:endParaRPr lang="en-US" sz="1400" dirty="0">
                        <a:solidFill>
                          <a:schemeClr val="bg2">
                            <a:lumMod val="25000"/>
                          </a:schemeClr>
                        </a:solidFill>
                        <a:latin typeface="Leelawadee UI" panose="020B0502040204020203" pitchFamily="34" charset="-34"/>
                        <a:cs typeface="Leelawadee UI" panose="020B0502040204020203" pitchFamily="34"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algn="ctr"/>
                      <a:endParaRPr lang="en-US" sz="1400" b="1" dirty="0" smtClean="0">
                        <a:solidFill>
                          <a:schemeClr val="bg2">
                            <a:lumMod val="25000"/>
                          </a:schemeClr>
                        </a:solidFill>
                        <a:latin typeface="Leelawadee UI" panose="020B0502040204020203" pitchFamily="34" charset="-34"/>
                        <a:cs typeface="Leelawadee UI" panose="020B0502040204020203" pitchFamily="34" charset="-34"/>
                      </a:endParaRPr>
                    </a:p>
                    <a:p>
                      <a:pPr algn="ctr"/>
                      <a:r>
                        <a:rPr lang="en-US" sz="1400" dirty="0" smtClean="0">
                          <a:solidFill>
                            <a:schemeClr val="bg2">
                              <a:lumMod val="25000"/>
                            </a:schemeClr>
                          </a:solidFill>
                          <a:latin typeface="Leelawadee UI" panose="020B0502040204020203" pitchFamily="34" charset="-34"/>
                          <a:cs typeface="Leelawadee UI" panose="020B0502040204020203" pitchFamily="34" charset="-34"/>
                        </a:rPr>
                        <a:t>Purely</a:t>
                      </a:r>
                      <a:r>
                        <a:rPr lang="en-US" sz="1400" baseline="0" dirty="0" smtClean="0">
                          <a:solidFill>
                            <a:schemeClr val="bg2">
                              <a:lumMod val="25000"/>
                            </a:schemeClr>
                          </a:solidFill>
                          <a:latin typeface="Leelawadee UI" panose="020B0502040204020203" pitchFamily="34" charset="-34"/>
                          <a:cs typeface="Leelawadee UI" panose="020B0502040204020203" pitchFamily="34" charset="-34"/>
                        </a:rPr>
                        <a:t> e-commerce, including apparel</a:t>
                      </a:r>
                      <a:endParaRPr lang="en-US" sz="1400" dirty="0">
                        <a:solidFill>
                          <a:schemeClr val="bg2">
                            <a:lumMod val="25000"/>
                          </a:schemeClr>
                        </a:solidFill>
                        <a:latin typeface="Leelawadee UI" panose="020B0502040204020203" pitchFamily="34" charset="-34"/>
                        <a:cs typeface="Leelawadee UI" panose="020B0502040204020203" pitchFamily="34" charset="-34"/>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r>
              <a:tr h="925625">
                <a:tc>
                  <a:txBody>
                    <a:bodyPr/>
                    <a:lstStyle/>
                    <a:p>
                      <a:pPr algn="ctr"/>
                      <a:r>
                        <a:rPr lang="en-US" sz="1300" dirty="0" smtClean="0">
                          <a:solidFill>
                            <a:srgbClr val="002060"/>
                          </a:solidFill>
                        </a:rPr>
                        <a:t>Website primarily used to showcase</a:t>
                      </a:r>
                      <a:r>
                        <a:rPr lang="en-US" sz="1300" baseline="0" dirty="0" smtClean="0">
                          <a:solidFill>
                            <a:srgbClr val="002060"/>
                          </a:solidFill>
                        </a:rPr>
                        <a:t> offerings </a:t>
                      </a:r>
                      <a:endParaRPr lang="en-US" sz="13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300" dirty="0" smtClean="0">
                          <a:solidFill>
                            <a:srgbClr val="002060"/>
                          </a:solidFill>
                        </a:rPr>
                        <a:t>Website provides an additional channel for purchases</a:t>
                      </a:r>
                      <a:endParaRPr lang="en-US" sz="13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300" dirty="0" smtClean="0">
                          <a:solidFill>
                            <a:schemeClr val="bg2">
                              <a:lumMod val="50000"/>
                            </a:schemeClr>
                          </a:solidFill>
                        </a:rPr>
                        <a:t>Website is the only channel for purchases</a:t>
                      </a:r>
                      <a:endParaRPr lang="en-US" sz="1300" dirty="0">
                        <a:solidFill>
                          <a:schemeClr val="bg2">
                            <a:lumMod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300" dirty="0" smtClean="0">
                          <a:solidFill>
                            <a:schemeClr val="bg2">
                              <a:lumMod val="50000"/>
                            </a:schemeClr>
                          </a:solidFill>
                        </a:rPr>
                        <a:t>Website is the only channel</a:t>
                      </a:r>
                      <a:r>
                        <a:rPr lang="en-US" sz="1300" baseline="0" dirty="0" smtClean="0">
                          <a:solidFill>
                            <a:schemeClr val="bg2">
                              <a:lumMod val="50000"/>
                            </a:schemeClr>
                          </a:solidFill>
                        </a:rPr>
                        <a:t> for purchases</a:t>
                      </a:r>
                      <a:endParaRPr lang="en-US" sz="1300" dirty="0">
                        <a:solidFill>
                          <a:schemeClr val="bg2">
                            <a:lumMod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r>
              <a:tr h="1659740">
                <a:tc>
                  <a:txBody>
                    <a:bodyPr/>
                    <a:lstStyle/>
                    <a:p>
                      <a:r>
                        <a:rPr lang="en-US" sz="1200" dirty="0" smtClean="0">
                          <a:latin typeface="Leelawadee UI" panose="020B0502040204020203" pitchFamily="34" charset="-34"/>
                          <a:cs typeface="Leelawadee UI" panose="020B0502040204020203" pitchFamily="34" charset="-34"/>
                        </a:rPr>
                        <a:t>Central Mall has no website, hence excluded</a:t>
                      </a:r>
                      <a:endParaRPr lang="en-US" sz="1200" dirty="0">
                        <a:latin typeface="Leelawadee UI" panose="020B0502040204020203" pitchFamily="34" charset="-34"/>
                        <a:cs typeface="Leelawadee UI" panose="020B0502040204020203" pitchFamily="34" charset="-34"/>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200" dirty="0" smtClean="0">
                          <a:latin typeface="Leelawadee UI" panose="020B0502040204020203" pitchFamily="34" charset="-34"/>
                          <a:cs typeface="Leelawadee UI" panose="020B0502040204020203" pitchFamily="34" charset="-34"/>
                        </a:rPr>
                        <a:t>M&amp;S India has no e-commerce on its site,</a:t>
                      </a:r>
                      <a:r>
                        <a:rPr lang="en-US" sz="1200" baseline="0" dirty="0" smtClean="0">
                          <a:latin typeface="Leelawadee UI" panose="020B0502040204020203" pitchFamily="34" charset="-34"/>
                          <a:cs typeface="Leelawadee UI" panose="020B0502040204020203" pitchFamily="34" charset="-34"/>
                        </a:rPr>
                        <a:t> </a:t>
                      </a:r>
                      <a:r>
                        <a:rPr lang="en-US" sz="1200" dirty="0" smtClean="0">
                          <a:latin typeface="Leelawadee UI" panose="020B0502040204020203" pitchFamily="34" charset="-34"/>
                          <a:cs typeface="Leelawadee UI" panose="020B0502040204020203" pitchFamily="34" charset="-34"/>
                        </a:rPr>
                        <a:t>hence excluded</a:t>
                      </a:r>
                      <a:endParaRPr lang="en-US" sz="1200" dirty="0">
                        <a:latin typeface="Leelawadee UI" panose="020B0502040204020203" pitchFamily="34" charset="-34"/>
                        <a:cs typeface="Leelawadee UI" panose="020B0502040204020203" pitchFamily="34" charset="-34"/>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sz="1200" kern="1200" dirty="0" smtClean="0">
                          <a:solidFill>
                            <a:schemeClr val="dk1"/>
                          </a:solidFill>
                          <a:latin typeface="Leelawadee UI" panose="020B0502040204020203" pitchFamily="34" charset="-34"/>
                          <a:ea typeface="+mn-ea"/>
                          <a:cs typeface="Leelawadee UI" panose="020B0502040204020203" pitchFamily="34" charset="-34"/>
                        </a:rPr>
                        <a:t>Abof.com considered since Jun ‘15 after website launch</a:t>
                      </a:r>
                      <a:endParaRPr lang="en-US" sz="1200" kern="1200" dirty="0">
                        <a:solidFill>
                          <a:schemeClr val="dk1"/>
                        </a:solidFill>
                        <a:latin typeface="Leelawadee UI" panose="020B0502040204020203" pitchFamily="34" charset="-34"/>
                        <a:ea typeface="+mn-ea"/>
                        <a:cs typeface="Leelawadee UI" panose="020B0502040204020203" pitchFamily="34" charset="-34"/>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sz="1200" kern="1200" dirty="0" smtClean="0">
                          <a:solidFill>
                            <a:schemeClr val="dk1"/>
                          </a:solidFill>
                          <a:latin typeface="Leelawadee UI" panose="020B0502040204020203" pitchFamily="34" charset="-34"/>
                          <a:ea typeface="+mn-ea"/>
                          <a:cs typeface="Leelawadee UI" panose="020B0502040204020203" pitchFamily="34" charset="-34"/>
                        </a:rPr>
                        <a:t>This set has not been considered in the analysis</a:t>
                      </a:r>
                      <a:endParaRPr lang="en-US" sz="1200" kern="1200" dirty="0">
                        <a:solidFill>
                          <a:schemeClr val="dk1"/>
                        </a:solidFill>
                        <a:latin typeface="Leelawadee UI" panose="020B0502040204020203" pitchFamily="34" charset="-34"/>
                        <a:ea typeface="+mn-ea"/>
                        <a:cs typeface="Leelawadee UI" panose="020B0502040204020203" pitchFamily="34" charset="-34"/>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bl>
          </a:graphicData>
        </a:graphic>
      </p:graphicFrame>
      <p:grpSp>
        <p:nvGrpSpPr>
          <p:cNvPr id="46" name="Group 45"/>
          <p:cNvGrpSpPr/>
          <p:nvPr/>
        </p:nvGrpSpPr>
        <p:grpSpPr>
          <a:xfrm>
            <a:off x="6696913" y="4190432"/>
            <a:ext cx="2141947" cy="1128167"/>
            <a:chOff x="6255098" y="5225297"/>
            <a:chExt cx="2174395" cy="1128545"/>
          </a:xfrm>
        </p:grpSpPr>
        <p:grpSp>
          <p:nvGrpSpPr>
            <p:cNvPr id="50" name="Group 49"/>
            <p:cNvGrpSpPr/>
            <p:nvPr/>
          </p:nvGrpSpPr>
          <p:grpSpPr>
            <a:xfrm>
              <a:off x="6255098" y="5225297"/>
              <a:ext cx="2174395" cy="1128545"/>
              <a:chOff x="8081996" y="4743630"/>
              <a:chExt cx="2912541" cy="1128545"/>
            </a:xfrm>
          </p:grpSpPr>
          <p:pic>
            <p:nvPicPr>
              <p:cNvPr id="52" name="Picture 4" descr="Related image"/>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8084879" y="4774640"/>
                <a:ext cx="1270271" cy="32036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Related image"/>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843635" y="4743630"/>
                <a:ext cx="1150902" cy="30211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http://www.paybackin.com/img-c/fashionandyou-logo.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081996" y="5648938"/>
                <a:ext cx="1111782" cy="21863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0" descr="Related image"/>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l="10545" t="23939" b="23179"/>
              <a:stretch/>
            </p:blipFill>
            <p:spPr bwMode="auto">
              <a:xfrm>
                <a:off x="9915892" y="5624203"/>
                <a:ext cx="1048679" cy="24797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http://www.koovs.com/corporate/wp-content/themes/koovs-corporate/images/koovs-logo.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876618" y="5211566"/>
                <a:ext cx="991563" cy="291636"/>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26" descr="https://www.myoffres.com/wp-content/uploads/2015/12/abof-com-targets-15-share-of-online-fashion-market-by-20201-150x59.jp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288671" y="5651036"/>
              <a:ext cx="674502" cy="3388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p:cNvGrpSpPr/>
          <p:nvPr/>
        </p:nvGrpSpPr>
        <p:grpSpPr>
          <a:xfrm>
            <a:off x="3874700" y="4321671"/>
            <a:ext cx="1931432" cy="944234"/>
            <a:chOff x="3545853" y="5134162"/>
            <a:chExt cx="2305926" cy="1136753"/>
          </a:xfrm>
        </p:grpSpPr>
        <p:pic>
          <p:nvPicPr>
            <p:cNvPr id="60" name="Picture 22" descr="Related image"/>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545853" y="5196358"/>
              <a:ext cx="1055477" cy="32445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4" descr="Related image"/>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l="8708" r="8410"/>
            <a:stretch/>
          </p:blipFill>
          <p:spPr bwMode="auto">
            <a:xfrm>
              <a:off x="4839945" y="5134162"/>
              <a:ext cx="1011834" cy="45561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8" descr="Related image"/>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t="30644" b="31028"/>
            <a:stretch/>
          </p:blipFill>
          <p:spPr bwMode="auto">
            <a:xfrm>
              <a:off x="4839945" y="5885507"/>
              <a:ext cx="997470" cy="38540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Related image"/>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586667" y="5904572"/>
              <a:ext cx="851542" cy="326973"/>
            </a:xfrm>
            <a:prstGeom prst="rect">
              <a:avLst/>
            </a:prstGeom>
            <a:noFill/>
            <a:extLst>
              <a:ext uri="{909E8E84-426E-40DD-AFC4-6F175D3DCCD1}">
                <a14:hiddenFill xmlns:a14="http://schemas.microsoft.com/office/drawing/2010/main">
                  <a:solidFill>
                    <a:srgbClr val="FFFFFF"/>
                  </a:solidFill>
                </a14:hiddenFill>
              </a:ext>
            </a:extLst>
          </p:spPr>
        </p:pic>
      </p:grpSp>
      <p:pic>
        <p:nvPicPr>
          <p:cNvPr id="64" name="Picture 6" descr="Related image"/>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9295908" y="4349795"/>
            <a:ext cx="922090" cy="28530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8" descr="Related image"/>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10342535" y="4270379"/>
            <a:ext cx="1127757" cy="3180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0" descr="Related image"/>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684153" y="4816143"/>
            <a:ext cx="1316764" cy="394627"/>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Group 66"/>
          <p:cNvGrpSpPr/>
          <p:nvPr/>
        </p:nvGrpSpPr>
        <p:grpSpPr>
          <a:xfrm>
            <a:off x="757941" y="4162423"/>
            <a:ext cx="2415236" cy="1229066"/>
            <a:chOff x="619062" y="5125885"/>
            <a:chExt cx="2726959" cy="1327761"/>
          </a:xfrm>
        </p:grpSpPr>
        <p:grpSp>
          <p:nvGrpSpPr>
            <p:cNvPr id="68" name="Group 67"/>
            <p:cNvGrpSpPr/>
            <p:nvPr/>
          </p:nvGrpSpPr>
          <p:grpSpPr>
            <a:xfrm>
              <a:off x="619062" y="5125885"/>
              <a:ext cx="2726959" cy="1327758"/>
              <a:chOff x="611050" y="5338787"/>
              <a:chExt cx="2816269" cy="1429455"/>
            </a:xfrm>
          </p:grpSpPr>
          <p:grpSp>
            <p:nvGrpSpPr>
              <p:cNvPr id="70" name="Group 69"/>
              <p:cNvGrpSpPr/>
              <p:nvPr/>
            </p:nvGrpSpPr>
            <p:grpSpPr>
              <a:xfrm>
                <a:off x="611050" y="5338787"/>
                <a:ext cx="2816269" cy="1429455"/>
                <a:chOff x="790112" y="4774554"/>
                <a:chExt cx="3510265" cy="1462455"/>
              </a:xfrm>
            </p:grpSpPr>
            <p:pic>
              <p:nvPicPr>
                <p:cNvPr id="72" name="Picture 14" descr="Related image"/>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931076" y="4774554"/>
                  <a:ext cx="1364060" cy="39730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6" descr="Related image"/>
                <p:cNvPicPr>
                  <a:picLocks noChangeAspect="1" noChangeArrowheads="1"/>
                </p:cNvPicPr>
                <p:nvPr/>
              </p:nvPicPr>
              <p:blipFill rotWithShape="1">
                <a:blip r:embed="rId18" cstate="email">
                  <a:extLst>
                    <a:ext uri="{28A0092B-C50C-407E-A947-70E740481C1C}">
                      <a14:useLocalDpi xmlns:a14="http://schemas.microsoft.com/office/drawing/2010/main"/>
                    </a:ext>
                  </a:extLst>
                </a:blip>
                <a:srcRect/>
                <a:stretch/>
              </p:blipFill>
              <p:spPr bwMode="auto">
                <a:xfrm>
                  <a:off x="3300263" y="4785487"/>
                  <a:ext cx="1000114" cy="42246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8" descr="http://pantaloons.com/images/pantaloons.jpg"/>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790112" y="5274971"/>
                  <a:ext cx="1414923" cy="47330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0" descr="https://encrypted-tbn0.gstatic.com/images?q=tbn:ANd9GcSzETsmbrAaTaTK88ZriPCjZQbx0KV2xQU9NBAP068eVSgiWvVC"/>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322485" y="5713134"/>
                  <a:ext cx="1371602" cy="523875"/>
                </a:xfrm>
                <a:prstGeom prst="rect">
                  <a:avLst/>
                </a:prstGeom>
                <a:noFill/>
                <a:extLst>
                  <a:ext uri="{909E8E84-426E-40DD-AFC4-6F175D3DCCD1}">
                    <a14:hiddenFill xmlns:a14="http://schemas.microsoft.com/office/drawing/2010/main">
                      <a:solidFill>
                        <a:srgbClr val="FFFFFF"/>
                      </a:solidFill>
                    </a14:hiddenFill>
                  </a:ext>
                </a:extLst>
              </p:spPr>
            </p:pic>
          </p:grpSp>
          <p:pic>
            <p:nvPicPr>
              <p:cNvPr id="71" name="Picture 4" descr="Related image"/>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2122545" y="5882346"/>
                <a:ext cx="584067" cy="437488"/>
              </a:xfrm>
              <a:prstGeom prst="rect">
                <a:avLst/>
              </a:prstGeom>
              <a:noFill/>
              <a:extLst>
                <a:ext uri="{909E8E84-426E-40DD-AFC4-6F175D3DCCD1}">
                  <a14:hiddenFill xmlns:a14="http://schemas.microsoft.com/office/drawing/2010/main">
                    <a:solidFill>
                      <a:srgbClr val="FFFFFF"/>
                    </a:solidFill>
                  </a14:hiddenFill>
                </a:ext>
              </a:extLst>
            </p:spPr>
          </p:pic>
        </p:grpSp>
        <p:pic>
          <p:nvPicPr>
            <p:cNvPr id="69" name="Picture 12" descr="Related image"/>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2690322" y="6092468"/>
              <a:ext cx="361178" cy="361178"/>
            </a:xfrm>
            <a:prstGeom prst="rect">
              <a:avLst/>
            </a:prstGeom>
            <a:noFill/>
            <a:extLst>
              <a:ext uri="{909E8E84-426E-40DD-AFC4-6F175D3DCCD1}">
                <a14:hiddenFill xmlns:a14="http://schemas.microsoft.com/office/drawing/2010/main">
                  <a:solidFill>
                    <a:srgbClr val="FFFFFF"/>
                  </a:solidFill>
                </a14:hiddenFill>
              </a:ext>
            </a:extLst>
          </p:spPr>
        </p:pic>
      </p:grpSp>
      <p:sp>
        <p:nvSpPr>
          <p:cNvPr id="76" name="Rectangle 75"/>
          <p:cNvSpPr/>
          <p:nvPr/>
        </p:nvSpPr>
        <p:spPr>
          <a:xfrm>
            <a:off x="891331" y="1666623"/>
            <a:ext cx="2506604" cy="341821"/>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latin typeface="Leelawadee UI" panose="020B0502040204020203" pitchFamily="34" charset="-34"/>
                <a:cs typeface="Leelawadee UI" panose="020B0502040204020203" pitchFamily="34" charset="-34"/>
              </a:rPr>
              <a:t>Stores Only</a:t>
            </a:r>
            <a:endParaRPr lang="en-US" sz="1600" b="1" dirty="0">
              <a:solidFill>
                <a:prstClr val="white"/>
              </a:solidFill>
              <a:latin typeface="Leelawadee UI" panose="020B0502040204020203" pitchFamily="34" charset="-34"/>
              <a:cs typeface="Leelawadee UI" panose="020B0502040204020203" pitchFamily="34" charset="-34"/>
            </a:endParaRPr>
          </a:p>
        </p:txBody>
      </p:sp>
      <p:sp>
        <p:nvSpPr>
          <p:cNvPr id="77" name="Rectangle 76"/>
          <p:cNvSpPr/>
          <p:nvPr/>
        </p:nvSpPr>
        <p:spPr>
          <a:xfrm>
            <a:off x="3749937" y="1666624"/>
            <a:ext cx="2514385" cy="341821"/>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latin typeface="Leelawadee UI" panose="020B0502040204020203" pitchFamily="34" charset="-34"/>
                <a:cs typeface="Leelawadee UI" panose="020B0502040204020203" pitchFamily="34" charset="-34"/>
              </a:rPr>
              <a:t>Omni Channel</a:t>
            </a:r>
            <a:endParaRPr lang="en-US" sz="1600" b="1" dirty="0">
              <a:solidFill>
                <a:prstClr val="white"/>
              </a:solidFill>
              <a:latin typeface="Leelawadee UI" panose="020B0502040204020203" pitchFamily="34" charset="-34"/>
              <a:cs typeface="Leelawadee UI" panose="020B0502040204020203" pitchFamily="34" charset="-34"/>
            </a:endParaRPr>
          </a:p>
        </p:txBody>
      </p:sp>
      <p:sp>
        <p:nvSpPr>
          <p:cNvPr id="78" name="Rectangle 77"/>
          <p:cNvSpPr/>
          <p:nvPr/>
        </p:nvSpPr>
        <p:spPr>
          <a:xfrm>
            <a:off x="6520748" y="1668894"/>
            <a:ext cx="2341270" cy="341821"/>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latin typeface="Leelawadee UI" panose="020B0502040204020203" pitchFamily="34" charset="-34"/>
                <a:cs typeface="Leelawadee UI" panose="020B0502040204020203" pitchFamily="34" charset="-34"/>
              </a:rPr>
              <a:t>Apparel E-commerce</a:t>
            </a:r>
            <a:endParaRPr lang="en-US" sz="1600" b="1" dirty="0">
              <a:solidFill>
                <a:prstClr val="white"/>
              </a:solidFill>
              <a:latin typeface="Leelawadee UI" panose="020B0502040204020203" pitchFamily="34" charset="-34"/>
              <a:cs typeface="Leelawadee UI" panose="020B0502040204020203" pitchFamily="34" charset="-34"/>
            </a:endParaRPr>
          </a:p>
        </p:txBody>
      </p:sp>
      <p:sp>
        <p:nvSpPr>
          <p:cNvPr id="79" name="Rectangle 78"/>
          <p:cNvSpPr/>
          <p:nvPr/>
        </p:nvSpPr>
        <p:spPr>
          <a:xfrm>
            <a:off x="9214020" y="1671167"/>
            <a:ext cx="2291042" cy="341821"/>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latin typeface="Leelawadee UI" panose="020B0502040204020203" pitchFamily="34" charset="-34"/>
                <a:cs typeface="Leelawadee UI" panose="020B0502040204020203" pitchFamily="34" charset="-34"/>
              </a:rPr>
              <a:t>General E-commerce</a:t>
            </a:r>
            <a:endParaRPr lang="en-US" sz="1600" b="1" dirty="0">
              <a:solidFill>
                <a:prstClr val="white"/>
              </a:solidFill>
              <a:latin typeface="Leelawadee UI" panose="020B0502040204020203" pitchFamily="34" charset="-34"/>
              <a:cs typeface="Leelawadee UI" panose="020B0502040204020203" pitchFamily="34" charset="-34"/>
            </a:endParaRPr>
          </a:p>
        </p:txBody>
      </p:sp>
      <p:sp>
        <p:nvSpPr>
          <p:cNvPr id="41" name="Slide Number Placeholder 9"/>
          <p:cNvSpPr>
            <a:spLocks noGrp="1"/>
          </p:cNvSpPr>
          <p:nvPr>
            <p:ph type="sldNum" sz="quarter" idx="12"/>
          </p:nvPr>
        </p:nvSpPr>
        <p:spPr>
          <a:xfrm>
            <a:off x="11052470" y="6165205"/>
            <a:ext cx="673100" cy="365125"/>
          </a:xfrm>
        </p:spPr>
        <p:txBody>
          <a:bodyPr/>
          <a:lstStyle/>
          <a:p>
            <a:fld id="{3040F425-731D-4835-A38A-9545B9CAE996}" type="slidenum">
              <a:rPr lang="en-IN" smtClean="0">
                <a:solidFill>
                  <a:prstClr val="white"/>
                </a:solidFill>
              </a:rPr>
              <a:pPr/>
              <a:t>12</a:t>
            </a:fld>
            <a:endParaRPr lang="en-IN" dirty="0">
              <a:solidFill>
                <a:prstClr val="white"/>
              </a:solidFill>
            </a:endParaRPr>
          </a:p>
        </p:txBody>
      </p:sp>
      <p:pic>
        <p:nvPicPr>
          <p:cNvPr id="42" name="Picture 12" descr="http://www.clker.com/cliparts/a/f/a/e/13663720241806002561clothes.svg.med.png"/>
          <p:cNvPicPr>
            <a:picLocks noChangeAspect="1" noChangeArrowheads="1"/>
          </p:cNvPicPr>
          <p:nvPr/>
        </p:nvPicPr>
        <p:blipFill>
          <a:blip r:embed="rId23"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1394638" y="292968"/>
            <a:ext cx="661864" cy="564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4519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2263"/>
            <a:ext cx="12192000" cy="5390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8" name="Group 7"/>
          <p:cNvGrpSpPr/>
          <p:nvPr/>
        </p:nvGrpSpPr>
        <p:grpSpPr>
          <a:xfrm>
            <a:off x="2014750" y="2547738"/>
            <a:ext cx="8168005" cy="923330"/>
            <a:chOff x="2014750" y="1960714"/>
            <a:chExt cx="8168005" cy="923330"/>
          </a:xfrm>
        </p:grpSpPr>
        <p:sp>
          <p:nvSpPr>
            <p:cNvPr id="5" name="Rectangle 4"/>
            <p:cNvSpPr/>
            <p:nvPr/>
          </p:nvSpPr>
          <p:spPr>
            <a:xfrm>
              <a:off x="2014750" y="1960714"/>
              <a:ext cx="8168005" cy="923330"/>
            </a:xfrm>
            <a:prstGeom prst="rect">
              <a:avLst/>
            </a:prstGeom>
          </p:spPr>
          <p:txBody>
            <a:bodyPr wrap="none">
              <a:spAutoFit/>
            </a:bodyPr>
            <a:lstStyle/>
            <a:p>
              <a:pPr algn="ctr"/>
              <a:r>
                <a:rPr lang="en-IN" sz="5400" dirty="0" smtClean="0">
                  <a:ln/>
                  <a:solidFill>
                    <a:schemeClr val="bg1"/>
                  </a:solidFill>
                  <a:latin typeface="Leelawadee UI" panose="020B0502040204020203" pitchFamily="34" charset="-34"/>
                  <a:cs typeface="Leelawadee UI" panose="020B0502040204020203" pitchFamily="34" charset="-34"/>
                </a:rPr>
                <a:t>Retail Analytics Landscape</a:t>
              </a:r>
              <a:endParaRPr lang="en-IN" sz="5400" dirty="0">
                <a:ln/>
                <a:solidFill>
                  <a:schemeClr val="bg1"/>
                </a:solidFill>
                <a:latin typeface="Leelawadee UI" panose="020B0502040204020203" pitchFamily="34" charset="-34"/>
                <a:cs typeface="Leelawadee UI" panose="020B0502040204020203" pitchFamily="34" charset="-34"/>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11736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8199" y="760286"/>
            <a:ext cx="1868992" cy="8158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321" y="613850"/>
            <a:ext cx="2304932" cy="97197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80" name="Rectangle 79"/>
          <p:cNvSpPr/>
          <p:nvPr/>
        </p:nvSpPr>
        <p:spPr>
          <a:xfrm>
            <a:off x="6002452" y="6572578"/>
            <a:ext cx="6096000" cy="230832"/>
          </a:xfrm>
          <a:prstGeom prst="rect">
            <a:avLst/>
          </a:prstGeom>
        </p:spPr>
        <p:txBody>
          <a:bodyPr>
            <a:spAutoFit/>
          </a:bodyPr>
          <a:lstStyle/>
          <a:p>
            <a:pPr algn="r"/>
            <a:r>
              <a:rPr lang="en-IN" sz="900" dirty="0" smtClean="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81" name="Group 80"/>
          <p:cNvGrpSpPr/>
          <p:nvPr/>
        </p:nvGrpSpPr>
        <p:grpSpPr>
          <a:xfrm>
            <a:off x="1" y="237066"/>
            <a:ext cx="12192000" cy="523220"/>
            <a:chOff x="1" y="291779"/>
            <a:chExt cx="12192000" cy="523220"/>
          </a:xfrm>
        </p:grpSpPr>
        <p:cxnSp>
          <p:nvCxnSpPr>
            <p:cNvPr id="82" name="Straight Connector 81"/>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3778020" y="291779"/>
              <a:ext cx="4636013"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Retail Analytics Landscape</a:t>
              </a:r>
            </a:p>
          </p:txBody>
        </p:sp>
      </p:grpSp>
      <p:sp>
        <p:nvSpPr>
          <p:cNvPr id="84" name="Slide Number Placeholder 3"/>
          <p:cNvSpPr>
            <a:spLocks noGrp="1"/>
          </p:cNvSpPr>
          <p:nvPr>
            <p:ph type="sldNum" sz="quarter" idx="12"/>
          </p:nvPr>
        </p:nvSpPr>
        <p:spPr>
          <a:xfrm>
            <a:off x="9448800" y="6350"/>
            <a:ext cx="2743200" cy="365125"/>
          </a:xfrm>
        </p:spPr>
        <p:txBody>
          <a:bodyPr/>
          <a:lstStyle/>
          <a:p>
            <a:r>
              <a:rPr lang="en-US" dirty="0" smtClean="0">
                <a:solidFill>
                  <a:srgbClr val="0E5580"/>
                </a:solidFill>
              </a:rPr>
              <a:t>2</a:t>
            </a:r>
            <a:endParaRPr lang="en-US" dirty="0">
              <a:solidFill>
                <a:srgbClr val="0E5580"/>
              </a:solidFill>
            </a:endParaRPr>
          </a:p>
        </p:txBody>
      </p:sp>
      <p:sp>
        <p:nvSpPr>
          <p:cNvPr id="85" name="TextBox 84"/>
          <p:cNvSpPr txBox="1"/>
          <p:nvPr/>
        </p:nvSpPr>
        <p:spPr bwMode="gray">
          <a:xfrm>
            <a:off x="438321" y="1332722"/>
            <a:ext cx="2241717" cy="586924"/>
          </a:xfrm>
          <a:prstGeom prst="rect">
            <a:avLst/>
          </a:prstGeom>
          <a:noFill/>
        </p:spPr>
        <p:txBody>
          <a:bodyPr vert="horz" wrap="square" lIns="91440" tIns="45720" rIns="91440" bIns="45720" rtlCol="0" anchor="ctr">
            <a:noAutofit/>
          </a:bodyPr>
          <a:lstStyle/>
          <a:p>
            <a:pPr algn="ctr"/>
            <a:r>
              <a:rPr lang="en-IN" sz="2000" b="1" dirty="0" smtClean="0">
                <a:solidFill>
                  <a:srgbClr val="000000"/>
                </a:solidFill>
              </a:rPr>
              <a:t>Planning</a:t>
            </a:r>
          </a:p>
        </p:txBody>
      </p:sp>
      <p:sp>
        <p:nvSpPr>
          <p:cNvPr id="87" name="TextBox 86"/>
          <p:cNvSpPr txBox="1"/>
          <p:nvPr/>
        </p:nvSpPr>
        <p:spPr bwMode="gray">
          <a:xfrm>
            <a:off x="3517903" y="1359156"/>
            <a:ext cx="2241717" cy="586924"/>
          </a:xfrm>
          <a:prstGeom prst="rect">
            <a:avLst/>
          </a:prstGeom>
          <a:noFill/>
        </p:spPr>
        <p:txBody>
          <a:bodyPr vert="horz" wrap="square" lIns="91440" tIns="45720" rIns="91440" bIns="45720" rtlCol="0" anchor="ctr">
            <a:noAutofit/>
          </a:bodyPr>
          <a:lstStyle/>
          <a:p>
            <a:pPr algn="ctr"/>
            <a:r>
              <a:rPr lang="en-IN" sz="2000" b="1" dirty="0" smtClean="0">
                <a:solidFill>
                  <a:srgbClr val="000000"/>
                </a:solidFill>
              </a:rPr>
              <a:t>Marketing</a:t>
            </a:r>
          </a:p>
        </p:txBody>
      </p:sp>
      <p:sp>
        <p:nvSpPr>
          <p:cNvPr id="90" name="TextBox 89"/>
          <p:cNvSpPr txBox="1"/>
          <p:nvPr/>
        </p:nvSpPr>
        <p:spPr bwMode="gray">
          <a:xfrm>
            <a:off x="6287579" y="1332722"/>
            <a:ext cx="2716714" cy="586924"/>
          </a:xfrm>
          <a:prstGeom prst="rect">
            <a:avLst/>
          </a:prstGeom>
          <a:noFill/>
        </p:spPr>
        <p:txBody>
          <a:bodyPr vert="horz" wrap="square" lIns="91440" tIns="45720" rIns="91440" bIns="45720" rtlCol="0" anchor="ctr">
            <a:noAutofit/>
          </a:bodyPr>
          <a:lstStyle/>
          <a:p>
            <a:pPr algn="ctr"/>
            <a:r>
              <a:rPr lang="en-IN" sz="2000" b="1" dirty="0" smtClean="0">
                <a:solidFill>
                  <a:srgbClr val="000000"/>
                </a:solidFill>
              </a:rPr>
              <a:t>Operations</a:t>
            </a:r>
          </a:p>
        </p:txBody>
      </p:sp>
      <p:sp>
        <p:nvSpPr>
          <p:cNvPr id="92" name="TextBox 91"/>
          <p:cNvSpPr txBox="1"/>
          <p:nvPr/>
        </p:nvSpPr>
        <p:spPr bwMode="gray">
          <a:xfrm>
            <a:off x="9699541" y="1359156"/>
            <a:ext cx="2241717" cy="586924"/>
          </a:xfrm>
          <a:prstGeom prst="rect">
            <a:avLst/>
          </a:prstGeom>
          <a:noFill/>
        </p:spPr>
        <p:txBody>
          <a:bodyPr vert="horz" wrap="square" lIns="91440" tIns="45720" rIns="91440" bIns="45720" rtlCol="0" anchor="ctr">
            <a:noAutofit/>
          </a:bodyPr>
          <a:lstStyle/>
          <a:p>
            <a:pPr algn="ctr"/>
            <a:r>
              <a:rPr lang="en-IN" sz="2000" b="1" dirty="0" smtClean="0">
                <a:solidFill>
                  <a:srgbClr val="000000"/>
                </a:solidFill>
              </a:rPr>
              <a:t>Digital</a:t>
            </a:r>
          </a:p>
        </p:txBody>
      </p:sp>
      <p:sp>
        <p:nvSpPr>
          <p:cNvPr id="94" name="Rectangle 93"/>
          <p:cNvSpPr/>
          <p:nvPr/>
        </p:nvSpPr>
        <p:spPr>
          <a:xfrm>
            <a:off x="246748" y="1919646"/>
            <a:ext cx="2743195" cy="3261957"/>
          </a:xfrm>
          <a:prstGeom prst="rect">
            <a:avLst/>
          </a:prstGeom>
          <a:noFill/>
          <a:ln w="22225">
            <a:solidFill>
              <a:schemeClr val="bg1">
                <a:lumMod val="8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85000"/>
              </a:lnSpc>
              <a:buFont typeface="Arial" panose="020B0604020202020204" pitchFamily="34" charset="0"/>
              <a:buChar char="•"/>
            </a:pPr>
            <a:r>
              <a:rPr lang="en-IN" sz="1600" dirty="0" smtClean="0">
                <a:solidFill>
                  <a:srgbClr val="000000"/>
                </a:solidFill>
              </a:rPr>
              <a:t>Assortment optimization &amp; shelf space planning</a:t>
            </a:r>
          </a:p>
          <a:p>
            <a:pPr marL="285750" indent="-285750">
              <a:lnSpc>
                <a:spcPct val="85000"/>
              </a:lnSpc>
              <a:buFont typeface="Arial" panose="020B0604020202020204" pitchFamily="34" charset="0"/>
              <a:buChar char="•"/>
            </a:pPr>
            <a:endParaRPr lang="en-IN" sz="1600" dirty="0" smtClean="0">
              <a:solidFill>
                <a:srgbClr val="000000"/>
              </a:solidFill>
            </a:endParaRPr>
          </a:p>
          <a:p>
            <a:pPr marL="285750" indent="-285750">
              <a:lnSpc>
                <a:spcPct val="85000"/>
              </a:lnSpc>
              <a:buFont typeface="Arial" panose="020B0604020202020204" pitchFamily="34" charset="0"/>
              <a:buChar char="•"/>
            </a:pPr>
            <a:r>
              <a:rPr lang="en-IN" sz="1600" dirty="0" smtClean="0">
                <a:solidFill>
                  <a:srgbClr val="000000"/>
                </a:solidFill>
              </a:rPr>
              <a:t>Integrated forecasting</a:t>
            </a:r>
          </a:p>
          <a:p>
            <a:pPr marL="285750" indent="-285750">
              <a:lnSpc>
                <a:spcPct val="85000"/>
              </a:lnSpc>
              <a:buFont typeface="Arial" panose="020B0604020202020204" pitchFamily="34" charset="0"/>
              <a:buChar char="•"/>
            </a:pPr>
            <a:endParaRPr lang="en-IN" sz="1600" dirty="0" smtClean="0">
              <a:solidFill>
                <a:srgbClr val="000000"/>
              </a:solidFill>
            </a:endParaRPr>
          </a:p>
          <a:p>
            <a:pPr marL="285750" indent="-285750">
              <a:lnSpc>
                <a:spcPct val="85000"/>
              </a:lnSpc>
              <a:buFont typeface="Arial" panose="020B0604020202020204" pitchFamily="34" charset="0"/>
              <a:buChar char="•"/>
            </a:pPr>
            <a:r>
              <a:rPr lang="en-IN" sz="1600" dirty="0" smtClean="0">
                <a:solidFill>
                  <a:srgbClr val="000000"/>
                </a:solidFill>
              </a:rPr>
              <a:t>Localization &amp; store clustering</a:t>
            </a:r>
          </a:p>
          <a:p>
            <a:pPr marL="285750" indent="-285750">
              <a:lnSpc>
                <a:spcPct val="85000"/>
              </a:lnSpc>
              <a:buFont typeface="Arial" panose="020B0604020202020204" pitchFamily="34" charset="0"/>
              <a:buChar char="•"/>
            </a:pPr>
            <a:endParaRPr lang="en-IN" sz="1600" dirty="0" smtClean="0">
              <a:solidFill>
                <a:srgbClr val="000000"/>
              </a:solidFill>
            </a:endParaRPr>
          </a:p>
          <a:p>
            <a:pPr marL="285750" indent="-285750">
              <a:lnSpc>
                <a:spcPct val="85000"/>
              </a:lnSpc>
              <a:buFont typeface="Arial" panose="020B0604020202020204" pitchFamily="34" charset="0"/>
              <a:buChar char="•"/>
            </a:pPr>
            <a:r>
              <a:rPr lang="en-IN" sz="1600" dirty="0" smtClean="0">
                <a:solidFill>
                  <a:srgbClr val="000000"/>
                </a:solidFill>
              </a:rPr>
              <a:t>Price Optimization</a:t>
            </a:r>
          </a:p>
          <a:p>
            <a:pPr marL="285750" indent="-285750">
              <a:lnSpc>
                <a:spcPct val="85000"/>
              </a:lnSpc>
              <a:buFont typeface="Arial" panose="020B0604020202020204" pitchFamily="34" charset="0"/>
              <a:buChar char="•"/>
            </a:pPr>
            <a:endParaRPr lang="en-IN" sz="1600" dirty="0" smtClean="0">
              <a:solidFill>
                <a:srgbClr val="000000"/>
              </a:solidFill>
            </a:endParaRPr>
          </a:p>
          <a:p>
            <a:pPr marL="285750" indent="-285750">
              <a:lnSpc>
                <a:spcPct val="85000"/>
              </a:lnSpc>
              <a:buFont typeface="Arial" panose="020B0604020202020204" pitchFamily="34" charset="0"/>
              <a:buChar char="•"/>
            </a:pPr>
            <a:r>
              <a:rPr lang="en-IN" sz="1600" dirty="0" smtClean="0">
                <a:solidFill>
                  <a:srgbClr val="000000"/>
                </a:solidFill>
              </a:rPr>
              <a:t>Real estate optimization</a:t>
            </a:r>
          </a:p>
        </p:txBody>
      </p:sp>
      <p:sp>
        <p:nvSpPr>
          <p:cNvPr id="95" name="Rectangle 94"/>
          <p:cNvSpPr/>
          <p:nvPr/>
        </p:nvSpPr>
        <p:spPr>
          <a:xfrm>
            <a:off x="3280969" y="1919645"/>
            <a:ext cx="2743195" cy="3261957"/>
          </a:xfrm>
          <a:prstGeom prst="rect">
            <a:avLst/>
          </a:prstGeom>
          <a:noFill/>
          <a:ln w="22225">
            <a:solidFill>
              <a:schemeClr val="bg1">
                <a:lumMod val="8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85000"/>
              </a:lnSpc>
              <a:buFont typeface="Arial" panose="020B0604020202020204" pitchFamily="34" charset="0"/>
              <a:buChar char="•"/>
            </a:pPr>
            <a:r>
              <a:rPr lang="en-IN" dirty="0" smtClean="0">
                <a:solidFill>
                  <a:srgbClr val="000000"/>
                </a:solidFill>
              </a:rPr>
              <a:t>Marketing mix </a:t>
            </a:r>
            <a:r>
              <a:rPr lang="en-IN" dirty="0">
                <a:solidFill>
                  <a:srgbClr val="000000"/>
                </a:solidFill>
              </a:rPr>
              <a:t>m</a:t>
            </a:r>
            <a:r>
              <a:rPr lang="en-IN" dirty="0" smtClean="0">
                <a:solidFill>
                  <a:srgbClr val="000000"/>
                </a:solidFill>
              </a:rPr>
              <a:t>odels</a:t>
            </a:r>
          </a:p>
          <a:p>
            <a:pPr marL="285750" indent="-285750">
              <a:lnSpc>
                <a:spcPct val="85000"/>
              </a:lnSpc>
              <a:buFont typeface="Arial" panose="020B0604020202020204" pitchFamily="34" charset="0"/>
              <a:buChar char="•"/>
            </a:pPr>
            <a:endParaRPr lang="en-IN" dirty="0">
              <a:solidFill>
                <a:srgbClr val="000000"/>
              </a:solidFill>
            </a:endParaRPr>
          </a:p>
          <a:p>
            <a:pPr marL="285750" indent="-285750">
              <a:lnSpc>
                <a:spcPct val="85000"/>
              </a:lnSpc>
              <a:buFont typeface="Arial" panose="020B0604020202020204" pitchFamily="34" charset="0"/>
              <a:buChar char="•"/>
            </a:pPr>
            <a:r>
              <a:rPr lang="en-IN" dirty="0" smtClean="0">
                <a:solidFill>
                  <a:srgbClr val="000000"/>
                </a:solidFill>
              </a:rPr>
              <a:t>Segmentation</a:t>
            </a:r>
          </a:p>
          <a:p>
            <a:pPr marL="285750" indent="-285750">
              <a:lnSpc>
                <a:spcPct val="85000"/>
              </a:lnSpc>
              <a:buFont typeface="Arial" panose="020B0604020202020204" pitchFamily="34" charset="0"/>
              <a:buChar char="•"/>
            </a:pPr>
            <a:endParaRPr lang="en-IN" dirty="0" smtClean="0">
              <a:solidFill>
                <a:srgbClr val="000000"/>
              </a:solidFill>
            </a:endParaRPr>
          </a:p>
          <a:p>
            <a:pPr marL="285750" indent="-285750">
              <a:lnSpc>
                <a:spcPct val="85000"/>
              </a:lnSpc>
              <a:buFont typeface="Arial" panose="020B0604020202020204" pitchFamily="34" charset="0"/>
              <a:buChar char="•"/>
            </a:pPr>
            <a:r>
              <a:rPr lang="en-IN" dirty="0" smtClean="0">
                <a:solidFill>
                  <a:srgbClr val="000000"/>
                </a:solidFill>
              </a:rPr>
              <a:t>Customer behaviour analytics</a:t>
            </a:r>
          </a:p>
          <a:p>
            <a:pPr marL="285750" indent="-285750">
              <a:lnSpc>
                <a:spcPct val="85000"/>
              </a:lnSpc>
              <a:buFont typeface="Arial" panose="020B0604020202020204" pitchFamily="34" charset="0"/>
              <a:buChar char="•"/>
            </a:pPr>
            <a:endParaRPr lang="en-IN" dirty="0" smtClean="0">
              <a:solidFill>
                <a:srgbClr val="000000"/>
              </a:solidFill>
            </a:endParaRPr>
          </a:p>
          <a:p>
            <a:pPr marL="285750" indent="-285750">
              <a:lnSpc>
                <a:spcPct val="85000"/>
              </a:lnSpc>
              <a:buFont typeface="Arial" panose="020B0604020202020204" pitchFamily="34" charset="0"/>
              <a:buChar char="•"/>
            </a:pPr>
            <a:r>
              <a:rPr lang="en-IN" dirty="0" smtClean="0">
                <a:solidFill>
                  <a:srgbClr val="000000"/>
                </a:solidFill>
              </a:rPr>
              <a:t>Loyalty analytics</a:t>
            </a:r>
          </a:p>
          <a:p>
            <a:pPr marL="285750" indent="-285750">
              <a:lnSpc>
                <a:spcPct val="85000"/>
              </a:lnSpc>
              <a:buFont typeface="Arial" panose="020B0604020202020204" pitchFamily="34" charset="0"/>
              <a:buChar char="•"/>
            </a:pPr>
            <a:endParaRPr lang="en-IN" dirty="0" smtClean="0">
              <a:solidFill>
                <a:srgbClr val="000000"/>
              </a:solidFill>
            </a:endParaRPr>
          </a:p>
          <a:p>
            <a:pPr marL="285750" indent="-285750">
              <a:lnSpc>
                <a:spcPct val="85000"/>
              </a:lnSpc>
              <a:buFont typeface="Arial" panose="020B0604020202020204" pitchFamily="34" charset="0"/>
              <a:buChar char="•"/>
            </a:pPr>
            <a:r>
              <a:rPr lang="en-IN" dirty="0" smtClean="0">
                <a:solidFill>
                  <a:srgbClr val="000000"/>
                </a:solidFill>
              </a:rPr>
              <a:t>Product recommendations</a:t>
            </a:r>
          </a:p>
          <a:p>
            <a:pPr marL="285750" indent="-285750">
              <a:lnSpc>
                <a:spcPct val="85000"/>
              </a:lnSpc>
              <a:buFont typeface="Arial" panose="020B0604020202020204" pitchFamily="34" charset="0"/>
              <a:buChar char="•"/>
            </a:pPr>
            <a:endParaRPr lang="en-IN" dirty="0" smtClean="0">
              <a:solidFill>
                <a:srgbClr val="000000"/>
              </a:solidFill>
            </a:endParaRPr>
          </a:p>
          <a:p>
            <a:pPr marL="285750" indent="-285750">
              <a:lnSpc>
                <a:spcPct val="85000"/>
              </a:lnSpc>
              <a:buFont typeface="Arial" panose="020B0604020202020204" pitchFamily="34" charset="0"/>
              <a:buChar char="•"/>
            </a:pPr>
            <a:r>
              <a:rPr lang="en-IN" dirty="0" smtClean="0">
                <a:solidFill>
                  <a:srgbClr val="000000"/>
                </a:solidFill>
              </a:rPr>
              <a:t>Campaign analytics</a:t>
            </a:r>
            <a:endParaRPr lang="en-IN" dirty="0">
              <a:solidFill>
                <a:srgbClr val="000000"/>
              </a:solidFill>
            </a:endParaRPr>
          </a:p>
        </p:txBody>
      </p:sp>
      <p:sp>
        <p:nvSpPr>
          <p:cNvPr id="96" name="Rectangle 95"/>
          <p:cNvSpPr/>
          <p:nvPr/>
        </p:nvSpPr>
        <p:spPr>
          <a:xfrm>
            <a:off x="6261098" y="1919644"/>
            <a:ext cx="2743195" cy="3261957"/>
          </a:xfrm>
          <a:prstGeom prst="rect">
            <a:avLst/>
          </a:prstGeom>
          <a:noFill/>
          <a:ln w="22225">
            <a:solidFill>
              <a:schemeClr val="bg1">
                <a:lumMod val="8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85000"/>
              </a:lnSpc>
              <a:buFont typeface="Arial" panose="020B0604020202020204" pitchFamily="34" charset="0"/>
              <a:buChar char="•"/>
            </a:pPr>
            <a:r>
              <a:rPr lang="en-IN" dirty="0">
                <a:solidFill>
                  <a:srgbClr val="000000"/>
                </a:solidFill>
              </a:rPr>
              <a:t>Supply </a:t>
            </a:r>
            <a:r>
              <a:rPr lang="en-IN" dirty="0" smtClean="0">
                <a:solidFill>
                  <a:srgbClr val="000000"/>
                </a:solidFill>
              </a:rPr>
              <a:t>chain analytics</a:t>
            </a:r>
          </a:p>
          <a:p>
            <a:pPr marL="285750" indent="-285750">
              <a:lnSpc>
                <a:spcPct val="85000"/>
              </a:lnSpc>
              <a:buFont typeface="Arial" panose="020B0604020202020204" pitchFamily="34" charset="0"/>
              <a:buChar char="•"/>
            </a:pPr>
            <a:endParaRPr lang="en-IN" dirty="0">
              <a:solidFill>
                <a:srgbClr val="000000"/>
              </a:solidFill>
            </a:endParaRPr>
          </a:p>
          <a:p>
            <a:pPr marL="285750" indent="-285750">
              <a:lnSpc>
                <a:spcPct val="85000"/>
              </a:lnSpc>
              <a:buFont typeface="Arial" panose="020B0604020202020204" pitchFamily="34" charset="0"/>
              <a:buChar char="•"/>
            </a:pPr>
            <a:r>
              <a:rPr lang="en-IN" dirty="0" smtClean="0">
                <a:solidFill>
                  <a:srgbClr val="000000"/>
                </a:solidFill>
              </a:rPr>
              <a:t>Workforce analytics </a:t>
            </a:r>
          </a:p>
          <a:p>
            <a:pPr marL="285750" indent="-285750">
              <a:lnSpc>
                <a:spcPct val="85000"/>
              </a:lnSpc>
              <a:buFont typeface="Arial" panose="020B0604020202020204" pitchFamily="34" charset="0"/>
              <a:buChar char="•"/>
            </a:pPr>
            <a:endParaRPr lang="en-IN" dirty="0">
              <a:solidFill>
                <a:srgbClr val="000000"/>
              </a:solidFill>
            </a:endParaRPr>
          </a:p>
          <a:p>
            <a:pPr marL="285750" indent="-285750">
              <a:lnSpc>
                <a:spcPct val="85000"/>
              </a:lnSpc>
              <a:buFont typeface="Arial" panose="020B0604020202020204" pitchFamily="34" charset="0"/>
              <a:buChar char="•"/>
            </a:pPr>
            <a:r>
              <a:rPr lang="en-IN" dirty="0" smtClean="0">
                <a:solidFill>
                  <a:srgbClr val="000000"/>
                </a:solidFill>
              </a:rPr>
              <a:t>Store level decision management</a:t>
            </a:r>
          </a:p>
          <a:p>
            <a:pPr marL="285750" indent="-285750">
              <a:lnSpc>
                <a:spcPct val="85000"/>
              </a:lnSpc>
              <a:buFont typeface="Arial" panose="020B0604020202020204" pitchFamily="34" charset="0"/>
              <a:buChar char="•"/>
            </a:pPr>
            <a:endParaRPr lang="en-IN" dirty="0">
              <a:solidFill>
                <a:srgbClr val="000000"/>
              </a:solidFill>
            </a:endParaRPr>
          </a:p>
          <a:p>
            <a:pPr marL="285750" indent="-285750">
              <a:lnSpc>
                <a:spcPct val="85000"/>
              </a:lnSpc>
              <a:buFont typeface="Arial" panose="020B0604020202020204" pitchFamily="34" charset="0"/>
              <a:buChar char="•"/>
            </a:pPr>
            <a:r>
              <a:rPr lang="en-IN" dirty="0" smtClean="0">
                <a:solidFill>
                  <a:srgbClr val="000000"/>
                </a:solidFill>
              </a:rPr>
              <a:t>Analytical performance management</a:t>
            </a:r>
          </a:p>
          <a:p>
            <a:pPr marL="285750" indent="-285750">
              <a:lnSpc>
                <a:spcPct val="85000"/>
              </a:lnSpc>
              <a:buFont typeface="Arial" panose="020B0604020202020204" pitchFamily="34" charset="0"/>
              <a:buChar char="•"/>
            </a:pPr>
            <a:endParaRPr lang="en-IN" dirty="0">
              <a:solidFill>
                <a:srgbClr val="000000"/>
              </a:solidFill>
            </a:endParaRPr>
          </a:p>
          <a:p>
            <a:pPr marL="285750" indent="-285750">
              <a:lnSpc>
                <a:spcPct val="85000"/>
              </a:lnSpc>
              <a:buFont typeface="Arial" panose="020B0604020202020204" pitchFamily="34" charset="0"/>
              <a:buChar char="•"/>
            </a:pPr>
            <a:r>
              <a:rPr lang="en-IN" dirty="0" smtClean="0">
                <a:solidFill>
                  <a:srgbClr val="000000"/>
                </a:solidFill>
              </a:rPr>
              <a:t>Fraud analytics</a:t>
            </a:r>
            <a:endParaRPr lang="en-IN" dirty="0">
              <a:solidFill>
                <a:srgbClr val="000000"/>
              </a:solidFill>
            </a:endParaRPr>
          </a:p>
        </p:txBody>
      </p:sp>
      <p:sp>
        <p:nvSpPr>
          <p:cNvPr id="97" name="Rectangle 96"/>
          <p:cNvSpPr/>
          <p:nvPr/>
        </p:nvSpPr>
        <p:spPr>
          <a:xfrm>
            <a:off x="9241227" y="1919643"/>
            <a:ext cx="2743195" cy="3261957"/>
          </a:xfrm>
          <a:prstGeom prst="rect">
            <a:avLst/>
          </a:prstGeom>
          <a:noFill/>
          <a:ln w="22225">
            <a:solidFill>
              <a:schemeClr val="bg1">
                <a:lumMod val="8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85000"/>
              </a:lnSpc>
              <a:buFont typeface="Arial" panose="020B0604020202020204" pitchFamily="34" charset="0"/>
              <a:buChar char="•"/>
            </a:pPr>
            <a:r>
              <a:rPr lang="en-IN" dirty="0">
                <a:solidFill>
                  <a:srgbClr val="000000"/>
                </a:solidFill>
              </a:rPr>
              <a:t>Social media analysis – </a:t>
            </a:r>
            <a:r>
              <a:rPr lang="en-IN" dirty="0" smtClean="0">
                <a:solidFill>
                  <a:srgbClr val="000000"/>
                </a:solidFill>
              </a:rPr>
              <a:t>engagement, </a:t>
            </a:r>
            <a:r>
              <a:rPr lang="en-IN" dirty="0">
                <a:solidFill>
                  <a:srgbClr val="000000"/>
                </a:solidFill>
              </a:rPr>
              <a:t>topics, sentiment, </a:t>
            </a:r>
            <a:r>
              <a:rPr lang="en-IN" dirty="0" smtClean="0">
                <a:solidFill>
                  <a:srgbClr val="000000"/>
                </a:solidFill>
              </a:rPr>
              <a:t>perception</a:t>
            </a:r>
          </a:p>
          <a:p>
            <a:pPr marL="285750" indent="-285750">
              <a:lnSpc>
                <a:spcPct val="85000"/>
              </a:lnSpc>
              <a:buFont typeface="Arial" panose="020B0604020202020204" pitchFamily="34" charset="0"/>
              <a:buChar char="•"/>
            </a:pPr>
            <a:endParaRPr lang="en-IN" dirty="0">
              <a:solidFill>
                <a:srgbClr val="000000"/>
              </a:solidFill>
            </a:endParaRPr>
          </a:p>
          <a:p>
            <a:pPr marL="285750" indent="-285750">
              <a:lnSpc>
                <a:spcPct val="85000"/>
              </a:lnSpc>
              <a:buFont typeface="Arial" panose="020B0604020202020204" pitchFamily="34" charset="0"/>
              <a:buChar char="•"/>
            </a:pPr>
            <a:r>
              <a:rPr lang="en-IN" dirty="0" smtClean="0">
                <a:solidFill>
                  <a:srgbClr val="000000"/>
                </a:solidFill>
              </a:rPr>
              <a:t>Web analytics</a:t>
            </a:r>
          </a:p>
          <a:p>
            <a:pPr marL="285750" indent="-285750">
              <a:lnSpc>
                <a:spcPct val="85000"/>
              </a:lnSpc>
              <a:buFont typeface="Arial" panose="020B0604020202020204" pitchFamily="34" charset="0"/>
              <a:buChar char="•"/>
            </a:pPr>
            <a:endParaRPr lang="en-IN" dirty="0">
              <a:solidFill>
                <a:srgbClr val="000000"/>
              </a:solidFill>
            </a:endParaRPr>
          </a:p>
          <a:p>
            <a:pPr marL="285750" indent="-285750">
              <a:lnSpc>
                <a:spcPct val="85000"/>
              </a:lnSpc>
              <a:buFont typeface="Arial" panose="020B0604020202020204" pitchFamily="34" charset="0"/>
              <a:buChar char="•"/>
            </a:pPr>
            <a:r>
              <a:rPr lang="en-IN" dirty="0" smtClean="0">
                <a:solidFill>
                  <a:srgbClr val="000000"/>
                </a:solidFill>
              </a:rPr>
              <a:t>Omni channel analytics</a:t>
            </a:r>
            <a:endParaRPr lang="en-IN" dirty="0">
              <a:solidFill>
                <a:srgbClr val="000000"/>
              </a:solidFill>
            </a:endParaRPr>
          </a:p>
        </p:txBody>
      </p:sp>
      <p:sp>
        <p:nvSpPr>
          <p:cNvPr id="98" name="Rectangle 97"/>
          <p:cNvSpPr/>
          <p:nvPr/>
        </p:nvSpPr>
        <p:spPr>
          <a:xfrm>
            <a:off x="246748" y="5307790"/>
            <a:ext cx="3271155" cy="749483"/>
          </a:xfrm>
          <a:prstGeom prst="rect">
            <a:avLst/>
          </a:prstGeom>
          <a:solidFill>
            <a:srgbClr val="0E5580">
              <a:lumMod val="40000"/>
              <a:lumOff val="60000"/>
            </a:srgbClr>
          </a:solidFill>
          <a:ln w="28575" cap="rnd" cmpd="sng" algn="ctr">
            <a:solidFill>
              <a:srgbClr val="0E5580">
                <a:lumMod val="60000"/>
                <a:lumOff val="40000"/>
              </a:srgbClr>
            </a:solidFill>
            <a:prstDash val="solid"/>
          </a:ln>
          <a:effectLst/>
        </p:spPr>
        <p:txBody>
          <a:bodyPr rtlCol="0" anchor="ctr"/>
          <a:lstStyle/>
          <a:p>
            <a:pPr algn="ctr" defTabSz="457200">
              <a:defRPr/>
            </a:pPr>
            <a:r>
              <a:rPr lang="en-IN" b="1" kern="0" dirty="0" smtClean="0">
                <a:solidFill>
                  <a:srgbClr val="0E5580">
                    <a:lumMod val="75000"/>
                  </a:srgbClr>
                </a:solidFill>
                <a:latin typeface="Century Gothic"/>
              </a:rPr>
              <a:t>Data Integration &amp; Data Engineering</a:t>
            </a:r>
          </a:p>
        </p:txBody>
      </p:sp>
      <p:sp>
        <p:nvSpPr>
          <p:cNvPr id="99" name="Rectangle 98"/>
          <p:cNvSpPr/>
          <p:nvPr/>
        </p:nvSpPr>
        <p:spPr>
          <a:xfrm>
            <a:off x="3690267" y="5307790"/>
            <a:ext cx="2755532" cy="749483"/>
          </a:xfrm>
          <a:prstGeom prst="rect">
            <a:avLst/>
          </a:prstGeom>
          <a:solidFill>
            <a:srgbClr val="0E5580">
              <a:lumMod val="40000"/>
              <a:lumOff val="60000"/>
            </a:srgbClr>
          </a:solidFill>
          <a:ln w="28575" cap="rnd" cmpd="sng" algn="ctr">
            <a:solidFill>
              <a:srgbClr val="0E5580">
                <a:lumMod val="60000"/>
                <a:lumOff val="40000"/>
              </a:srgbClr>
            </a:solidFill>
            <a:prstDash val="solid"/>
          </a:ln>
          <a:effectLst/>
        </p:spPr>
        <p:txBody>
          <a:bodyPr rtlCol="0" anchor="ctr"/>
          <a:lstStyle/>
          <a:p>
            <a:pPr algn="ctr" defTabSz="457200">
              <a:defRPr/>
            </a:pPr>
            <a:r>
              <a:rPr lang="en-IN" b="1" kern="0" dirty="0" smtClean="0">
                <a:solidFill>
                  <a:srgbClr val="0E5580">
                    <a:lumMod val="75000"/>
                  </a:srgbClr>
                </a:solidFill>
                <a:latin typeface="Century Gothic"/>
              </a:rPr>
              <a:t>Data Science</a:t>
            </a:r>
          </a:p>
        </p:txBody>
      </p:sp>
      <p:sp>
        <p:nvSpPr>
          <p:cNvPr id="100" name="Rectangle 99"/>
          <p:cNvSpPr/>
          <p:nvPr/>
        </p:nvSpPr>
        <p:spPr>
          <a:xfrm>
            <a:off x="6618163" y="5307790"/>
            <a:ext cx="2596948" cy="749483"/>
          </a:xfrm>
          <a:prstGeom prst="rect">
            <a:avLst/>
          </a:prstGeom>
          <a:solidFill>
            <a:srgbClr val="0E5580">
              <a:lumMod val="40000"/>
              <a:lumOff val="60000"/>
            </a:srgbClr>
          </a:solidFill>
          <a:ln w="28575" cap="rnd" cmpd="sng" algn="ctr">
            <a:solidFill>
              <a:srgbClr val="0E5580">
                <a:lumMod val="60000"/>
                <a:lumOff val="40000"/>
              </a:srgbClr>
            </a:solidFill>
            <a:prstDash val="solid"/>
          </a:ln>
          <a:effectLst/>
        </p:spPr>
        <p:txBody>
          <a:bodyPr rtlCol="0" anchor="ctr"/>
          <a:lstStyle/>
          <a:p>
            <a:pPr algn="ctr" defTabSz="457200">
              <a:defRPr/>
            </a:pPr>
            <a:r>
              <a:rPr lang="en-IN" b="1" kern="0" dirty="0" smtClean="0">
                <a:solidFill>
                  <a:srgbClr val="0E5580">
                    <a:lumMod val="75000"/>
                  </a:srgbClr>
                </a:solidFill>
                <a:latin typeface="Century Gothic"/>
              </a:rPr>
              <a:t>Test &amp; Learn </a:t>
            </a:r>
          </a:p>
        </p:txBody>
      </p:sp>
      <p:sp>
        <p:nvSpPr>
          <p:cNvPr id="101" name="Rectangle 100"/>
          <p:cNvSpPr/>
          <p:nvPr/>
        </p:nvSpPr>
        <p:spPr>
          <a:xfrm>
            <a:off x="9387474" y="5307790"/>
            <a:ext cx="2596948" cy="749483"/>
          </a:xfrm>
          <a:prstGeom prst="rect">
            <a:avLst/>
          </a:prstGeom>
          <a:solidFill>
            <a:srgbClr val="0E5580">
              <a:lumMod val="40000"/>
              <a:lumOff val="60000"/>
            </a:srgbClr>
          </a:solidFill>
          <a:ln w="28575" cap="rnd" cmpd="sng" algn="ctr">
            <a:solidFill>
              <a:srgbClr val="0E5580">
                <a:lumMod val="60000"/>
                <a:lumOff val="40000"/>
              </a:srgbClr>
            </a:solidFill>
            <a:prstDash val="solid"/>
          </a:ln>
          <a:effectLst/>
        </p:spPr>
        <p:txBody>
          <a:bodyPr rtlCol="0" anchor="ctr"/>
          <a:lstStyle/>
          <a:p>
            <a:pPr algn="ctr" defTabSz="457200">
              <a:defRPr/>
            </a:pPr>
            <a:r>
              <a:rPr lang="en-IN" b="1" kern="0" dirty="0" smtClean="0">
                <a:solidFill>
                  <a:srgbClr val="0E5580">
                    <a:lumMod val="75000"/>
                  </a:srgbClr>
                </a:solidFill>
                <a:latin typeface="Century Gothic"/>
              </a:rPr>
              <a:t>Implement &amp; Track</a:t>
            </a:r>
          </a:p>
        </p:txBody>
      </p:sp>
      <p:pic>
        <p:nvPicPr>
          <p:cNvPr id="1030" name="Picture 6" descr="Related image"/>
          <p:cNvPicPr>
            <a:picLocks noChangeAspect="1" noChangeArrowheads="1"/>
          </p:cNvPicPr>
          <p:nvPr/>
        </p:nvPicPr>
        <p:blipFill rotWithShape="1">
          <a:blip r:embed="rId5">
            <a:extLst>
              <a:ext uri="{28A0092B-C50C-407E-A947-70E740481C1C}">
                <a14:useLocalDpi xmlns:a14="http://schemas.microsoft.com/office/drawing/2010/main" val="0"/>
              </a:ext>
            </a:extLst>
          </a:blip>
          <a:srcRect t="20963" b="26326"/>
          <a:stretch/>
        </p:blipFill>
        <p:spPr bwMode="auto">
          <a:xfrm>
            <a:off x="3245389" y="712641"/>
            <a:ext cx="3028950" cy="7982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9300" y="610823"/>
            <a:ext cx="973295" cy="885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0727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 y="6280152"/>
            <a:ext cx="12192000" cy="232833"/>
          </a:xfrm>
          <a:prstGeom prst="rect">
            <a:avLst/>
          </a:prstGeom>
        </p:spPr>
      </p:pic>
      <p:sp>
        <p:nvSpPr>
          <p:cNvPr id="80" name="Rectangle 79"/>
          <p:cNvSpPr/>
          <p:nvPr/>
        </p:nvSpPr>
        <p:spPr>
          <a:xfrm>
            <a:off x="6002452" y="6572578"/>
            <a:ext cx="6096000" cy="230832"/>
          </a:xfrm>
          <a:prstGeom prst="rect">
            <a:avLst/>
          </a:prstGeom>
        </p:spPr>
        <p:txBody>
          <a:bodyPr>
            <a:spAutoFit/>
          </a:bodyPr>
          <a:lstStyle/>
          <a:p>
            <a:pPr algn="r"/>
            <a:r>
              <a:rPr lang="en-IN" sz="900" dirty="0" smtClean="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81" name="Group 80"/>
          <p:cNvGrpSpPr/>
          <p:nvPr/>
        </p:nvGrpSpPr>
        <p:grpSpPr>
          <a:xfrm>
            <a:off x="1" y="237066"/>
            <a:ext cx="12192000" cy="523220"/>
            <a:chOff x="1" y="291779"/>
            <a:chExt cx="12192000" cy="523220"/>
          </a:xfrm>
        </p:grpSpPr>
        <p:cxnSp>
          <p:nvCxnSpPr>
            <p:cNvPr id="82" name="Straight Connector 81"/>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3666695" y="291779"/>
              <a:ext cx="4858702"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A few global success stories</a:t>
              </a:r>
            </a:p>
          </p:txBody>
        </p:sp>
      </p:grpSp>
      <p:sp>
        <p:nvSpPr>
          <p:cNvPr id="84" name="Slide Number Placeholder 3"/>
          <p:cNvSpPr>
            <a:spLocks noGrp="1"/>
          </p:cNvSpPr>
          <p:nvPr>
            <p:ph type="sldNum" sz="quarter" idx="12"/>
          </p:nvPr>
        </p:nvSpPr>
        <p:spPr>
          <a:xfrm>
            <a:off x="9448800" y="6350"/>
            <a:ext cx="2743200" cy="365125"/>
          </a:xfrm>
        </p:spPr>
        <p:txBody>
          <a:bodyPr/>
          <a:lstStyle/>
          <a:p>
            <a:r>
              <a:rPr lang="en-US" dirty="0" smtClean="0">
                <a:solidFill>
                  <a:srgbClr val="0E5580"/>
                </a:solidFill>
              </a:rPr>
              <a:t>2</a:t>
            </a:r>
            <a:endParaRPr lang="en-US" dirty="0">
              <a:solidFill>
                <a:srgbClr val="0E5580"/>
              </a:solidFill>
            </a:endParaRPr>
          </a:p>
        </p:txBody>
      </p:sp>
      <p:pic>
        <p:nvPicPr>
          <p:cNvPr id="2054"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169" y="883921"/>
            <a:ext cx="1327193" cy="5082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8451" y="702308"/>
            <a:ext cx="927975" cy="78025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p:cNvPicPr>
            <a:picLocks noChangeAspect="1" noChangeArrowheads="1"/>
          </p:cNvPicPr>
          <p:nvPr/>
        </p:nvPicPr>
        <p:blipFill rotWithShape="1">
          <a:blip r:embed="rId5">
            <a:extLst>
              <a:ext uri="{28A0092B-C50C-407E-A947-70E740481C1C}">
                <a14:useLocalDpi xmlns:a14="http://schemas.microsoft.com/office/drawing/2010/main" val="0"/>
              </a:ext>
            </a:extLst>
          </a:blip>
          <a:srcRect t="22709" b="20259"/>
          <a:stretch/>
        </p:blipFill>
        <p:spPr bwMode="auto">
          <a:xfrm>
            <a:off x="6945213" y="734528"/>
            <a:ext cx="2292442" cy="76043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1480" y="2794749"/>
            <a:ext cx="1324882" cy="30574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lated image"/>
          <p:cNvPicPr>
            <a:picLocks noChangeAspect="1" noChangeArrowheads="1"/>
          </p:cNvPicPr>
          <p:nvPr/>
        </p:nvPicPr>
        <p:blipFill rotWithShape="1">
          <a:blip r:embed="rId7">
            <a:extLst>
              <a:ext uri="{28A0092B-C50C-407E-A947-70E740481C1C}">
                <a14:useLocalDpi xmlns:a14="http://schemas.microsoft.com/office/drawing/2010/main" val="0"/>
              </a:ext>
            </a:extLst>
          </a:blip>
          <a:srcRect t="31544" b="30567"/>
          <a:stretch/>
        </p:blipFill>
        <p:spPr bwMode="auto">
          <a:xfrm>
            <a:off x="7392704" y="4685548"/>
            <a:ext cx="1426482" cy="36760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2589" y="2637413"/>
            <a:ext cx="728313" cy="62041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Related image"/>
          <p:cNvPicPr>
            <a:picLocks noChangeAspect="1" noChangeArrowheads="1"/>
          </p:cNvPicPr>
          <p:nvPr/>
        </p:nvPicPr>
        <p:blipFill rotWithShape="1">
          <a:blip r:embed="rId9">
            <a:extLst>
              <a:ext uri="{28A0092B-C50C-407E-A947-70E740481C1C}">
                <a14:useLocalDpi xmlns:a14="http://schemas.microsoft.com/office/drawing/2010/main" val="0"/>
              </a:ext>
            </a:extLst>
          </a:blip>
          <a:srcRect t="25532" b="24271"/>
          <a:stretch/>
        </p:blipFill>
        <p:spPr bwMode="auto">
          <a:xfrm>
            <a:off x="7232116" y="2825830"/>
            <a:ext cx="1470025" cy="42236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Related image"/>
          <p:cNvPicPr>
            <a:picLocks noChangeAspect="1" noChangeArrowheads="1"/>
          </p:cNvPicPr>
          <p:nvPr/>
        </p:nvPicPr>
        <p:blipFill rotWithShape="1">
          <a:blip r:embed="rId10">
            <a:extLst>
              <a:ext uri="{28A0092B-C50C-407E-A947-70E740481C1C}">
                <a14:useLocalDpi xmlns:a14="http://schemas.microsoft.com/office/drawing/2010/main" val="0"/>
              </a:ext>
            </a:extLst>
          </a:blip>
          <a:srcRect t="17487" b="10556"/>
          <a:stretch/>
        </p:blipFill>
        <p:spPr bwMode="auto">
          <a:xfrm>
            <a:off x="879169" y="4554406"/>
            <a:ext cx="1240518" cy="57384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Related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20542" y="4401712"/>
            <a:ext cx="830360" cy="83036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217713" y="1477035"/>
            <a:ext cx="3068651" cy="1035224"/>
          </a:xfrm>
          <a:prstGeom prst="rect">
            <a:avLst/>
          </a:prstGeom>
          <a:noFill/>
          <a:ln w="22225">
            <a:solidFill>
              <a:schemeClr val="bg1">
                <a:lumMod val="8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r>
              <a:rPr lang="en-IN" sz="1400" dirty="0">
                <a:solidFill>
                  <a:srgbClr val="000000"/>
                </a:solidFill>
              </a:rPr>
              <a:t>- $2.5 million in labour efficiencies and $1.5 million in operating improvements through assortment optimization</a:t>
            </a:r>
          </a:p>
        </p:txBody>
      </p:sp>
      <p:sp>
        <p:nvSpPr>
          <p:cNvPr id="21" name="Rectangle 20"/>
          <p:cNvSpPr/>
          <p:nvPr/>
        </p:nvSpPr>
        <p:spPr>
          <a:xfrm>
            <a:off x="3497942" y="1482564"/>
            <a:ext cx="2964005" cy="1029694"/>
          </a:xfrm>
          <a:prstGeom prst="rect">
            <a:avLst/>
          </a:prstGeom>
          <a:noFill/>
          <a:ln w="22225">
            <a:solidFill>
              <a:schemeClr val="bg1">
                <a:lumMod val="8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r>
              <a:rPr lang="en-IN" sz="1400" dirty="0">
                <a:solidFill>
                  <a:srgbClr val="000000"/>
                </a:solidFill>
              </a:rPr>
              <a:t>mailings </a:t>
            </a:r>
            <a:r>
              <a:rPr lang="en-IN" sz="1400" dirty="0" smtClean="0">
                <a:solidFill>
                  <a:srgbClr val="000000"/>
                </a:solidFill>
              </a:rPr>
              <a:t>show a significant increase in redemption </a:t>
            </a:r>
            <a:r>
              <a:rPr lang="en-IN" sz="1400" dirty="0">
                <a:solidFill>
                  <a:srgbClr val="000000"/>
                </a:solidFill>
              </a:rPr>
              <a:t>rate– power of customer &amp; campaign </a:t>
            </a:r>
            <a:r>
              <a:rPr lang="en-IN" sz="1400" dirty="0" smtClean="0">
                <a:solidFill>
                  <a:srgbClr val="000000"/>
                </a:solidFill>
              </a:rPr>
              <a:t>analytics</a:t>
            </a:r>
            <a:endParaRPr lang="en-IN" sz="1400" dirty="0">
              <a:solidFill>
                <a:srgbClr val="000000"/>
              </a:solidFill>
            </a:endParaRPr>
          </a:p>
        </p:txBody>
      </p:sp>
      <p:sp>
        <p:nvSpPr>
          <p:cNvPr id="22" name="Rectangle 21"/>
          <p:cNvSpPr/>
          <p:nvPr/>
        </p:nvSpPr>
        <p:spPr>
          <a:xfrm>
            <a:off x="6694686" y="1463004"/>
            <a:ext cx="2822519" cy="1069387"/>
          </a:xfrm>
          <a:prstGeom prst="rect">
            <a:avLst/>
          </a:prstGeom>
          <a:noFill/>
          <a:ln w="22225">
            <a:solidFill>
              <a:schemeClr val="bg1">
                <a:lumMod val="8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r>
              <a:rPr lang="en-IN" sz="1400" dirty="0">
                <a:solidFill>
                  <a:srgbClr val="000000"/>
                </a:solidFill>
              </a:rPr>
              <a:t>targeted and event-driven email marketing to customize offer &amp; price – 50% revenue lift from email channel</a:t>
            </a:r>
          </a:p>
        </p:txBody>
      </p:sp>
      <p:sp>
        <p:nvSpPr>
          <p:cNvPr id="4" name="Rectangle 3"/>
          <p:cNvSpPr/>
          <p:nvPr/>
        </p:nvSpPr>
        <p:spPr>
          <a:xfrm>
            <a:off x="217713" y="3371974"/>
            <a:ext cx="3068651" cy="1031491"/>
          </a:xfrm>
          <a:prstGeom prst="rect">
            <a:avLst/>
          </a:prstGeom>
          <a:noFill/>
          <a:ln w="22225">
            <a:solidFill>
              <a:schemeClr val="bg1">
                <a:lumMod val="8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r>
              <a:rPr lang="en-IN" sz="1400" dirty="0" smtClean="0">
                <a:solidFill>
                  <a:srgbClr val="000000"/>
                </a:solidFill>
              </a:rPr>
              <a:t>forecasts </a:t>
            </a:r>
            <a:r>
              <a:rPr lang="en-IN" sz="1400" dirty="0">
                <a:solidFill>
                  <a:srgbClr val="000000"/>
                </a:solidFill>
              </a:rPr>
              <a:t>linked to assortments, allocations, and pricing optimization systems. Improvement in inventory turnover by 10%</a:t>
            </a:r>
          </a:p>
        </p:txBody>
      </p:sp>
      <p:sp>
        <p:nvSpPr>
          <p:cNvPr id="5" name="Rectangle 4"/>
          <p:cNvSpPr/>
          <p:nvPr/>
        </p:nvSpPr>
        <p:spPr>
          <a:xfrm>
            <a:off x="3497942" y="3369818"/>
            <a:ext cx="2964005" cy="1005802"/>
          </a:xfrm>
          <a:prstGeom prst="rect">
            <a:avLst/>
          </a:prstGeom>
          <a:noFill/>
          <a:ln w="22225">
            <a:solidFill>
              <a:schemeClr val="bg1">
                <a:lumMod val="8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r>
              <a:rPr lang="en-IN" sz="1400" dirty="0">
                <a:solidFill>
                  <a:srgbClr val="000000"/>
                </a:solidFill>
              </a:rPr>
              <a:t>store clustering based on shopper characteristics, geo data, etc. – localized assortment, planning localized pricing</a:t>
            </a:r>
          </a:p>
        </p:txBody>
      </p:sp>
      <p:sp>
        <p:nvSpPr>
          <p:cNvPr id="25" name="Rectangle 24"/>
          <p:cNvSpPr/>
          <p:nvPr/>
        </p:nvSpPr>
        <p:spPr>
          <a:xfrm>
            <a:off x="6694686" y="3369818"/>
            <a:ext cx="2822519" cy="1005802"/>
          </a:xfrm>
          <a:prstGeom prst="rect">
            <a:avLst/>
          </a:prstGeom>
          <a:noFill/>
          <a:ln w="22225">
            <a:solidFill>
              <a:schemeClr val="bg1">
                <a:lumMod val="8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r>
              <a:rPr lang="en-IN" sz="1400" dirty="0">
                <a:solidFill>
                  <a:srgbClr val="000000"/>
                </a:solidFill>
              </a:rPr>
              <a:t>major localization initiative called “My Macy’s</a:t>
            </a:r>
            <a:r>
              <a:rPr lang="en-IN" sz="1400" dirty="0" smtClean="0">
                <a:solidFill>
                  <a:srgbClr val="000000"/>
                </a:solidFill>
              </a:rPr>
              <a:t>”</a:t>
            </a:r>
          </a:p>
          <a:p>
            <a:pPr algn="ctr">
              <a:lnSpc>
                <a:spcPct val="85000"/>
              </a:lnSpc>
            </a:pPr>
            <a:endParaRPr lang="en-IN" sz="1400" dirty="0">
              <a:solidFill>
                <a:srgbClr val="000000"/>
              </a:solidFill>
            </a:endParaRPr>
          </a:p>
          <a:p>
            <a:pPr algn="ctr">
              <a:lnSpc>
                <a:spcPct val="85000"/>
              </a:lnSpc>
            </a:pPr>
            <a:r>
              <a:rPr lang="en-IN" sz="1400" dirty="0">
                <a:solidFill>
                  <a:srgbClr val="000000"/>
                </a:solidFill>
              </a:rPr>
              <a:t>MMX exercise: resulted in less spending on print, and more on </a:t>
            </a:r>
            <a:r>
              <a:rPr lang="en-IN" sz="1400" dirty="0" err="1" smtClean="0">
                <a:solidFill>
                  <a:srgbClr val="000000"/>
                </a:solidFill>
              </a:rPr>
              <a:t>ot</a:t>
            </a:r>
            <a:endParaRPr lang="en-IN" sz="1400" dirty="0">
              <a:solidFill>
                <a:srgbClr val="000000"/>
              </a:solidFill>
            </a:endParaRPr>
          </a:p>
        </p:txBody>
      </p:sp>
      <p:sp>
        <p:nvSpPr>
          <p:cNvPr id="26" name="Rectangle 25"/>
          <p:cNvSpPr/>
          <p:nvPr/>
        </p:nvSpPr>
        <p:spPr>
          <a:xfrm>
            <a:off x="217713" y="5106353"/>
            <a:ext cx="3068650" cy="1031491"/>
          </a:xfrm>
          <a:prstGeom prst="rect">
            <a:avLst/>
          </a:prstGeom>
          <a:noFill/>
          <a:ln w="22225">
            <a:solidFill>
              <a:schemeClr val="bg1">
                <a:lumMod val="8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r>
              <a:rPr lang="en-IN" sz="1400" dirty="0">
                <a:solidFill>
                  <a:srgbClr val="000000"/>
                </a:solidFill>
              </a:rPr>
              <a:t>7% more profit due to an optimal market mix (print media prioritized over TV</a:t>
            </a:r>
            <a:r>
              <a:rPr lang="en-IN" sz="1400" dirty="0" smtClean="0">
                <a:solidFill>
                  <a:srgbClr val="000000"/>
                </a:solidFill>
              </a:rPr>
              <a:t>)</a:t>
            </a:r>
            <a:endParaRPr lang="en-IN" sz="1400" dirty="0">
              <a:solidFill>
                <a:srgbClr val="000000"/>
              </a:solidFill>
            </a:endParaRPr>
          </a:p>
        </p:txBody>
      </p:sp>
      <p:sp>
        <p:nvSpPr>
          <p:cNvPr id="6" name="Rectangle 5"/>
          <p:cNvSpPr/>
          <p:nvPr/>
        </p:nvSpPr>
        <p:spPr>
          <a:xfrm>
            <a:off x="3503876" y="5129064"/>
            <a:ext cx="2958071" cy="1008780"/>
          </a:xfrm>
          <a:prstGeom prst="rect">
            <a:avLst/>
          </a:prstGeom>
          <a:noFill/>
          <a:ln w="22225">
            <a:solidFill>
              <a:schemeClr val="bg1">
                <a:lumMod val="8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r>
              <a:rPr lang="en-IN" sz="1400" dirty="0">
                <a:solidFill>
                  <a:srgbClr val="000000"/>
                </a:solidFill>
              </a:rPr>
              <a:t>higher margin through price optimization</a:t>
            </a:r>
          </a:p>
        </p:txBody>
      </p:sp>
      <p:sp>
        <p:nvSpPr>
          <p:cNvPr id="7" name="Rectangle 6"/>
          <p:cNvSpPr/>
          <p:nvPr/>
        </p:nvSpPr>
        <p:spPr>
          <a:xfrm>
            <a:off x="6694686" y="5140186"/>
            <a:ext cx="2822519" cy="997657"/>
          </a:xfrm>
          <a:prstGeom prst="rect">
            <a:avLst/>
          </a:prstGeom>
          <a:noFill/>
          <a:ln w="22225">
            <a:solidFill>
              <a:schemeClr val="bg1">
                <a:lumMod val="8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5000"/>
              </a:lnSpc>
            </a:pPr>
            <a:r>
              <a:rPr lang="en-IN" sz="1400" dirty="0">
                <a:solidFill>
                  <a:srgbClr val="000000"/>
                </a:solidFill>
              </a:rPr>
              <a:t>store-level sales and demand forecasting - 40% reduction in order changes</a:t>
            </a:r>
          </a:p>
        </p:txBody>
      </p:sp>
      <p:sp>
        <p:nvSpPr>
          <p:cNvPr id="8" name="Rectangle 7"/>
          <p:cNvSpPr/>
          <p:nvPr/>
        </p:nvSpPr>
        <p:spPr>
          <a:xfrm>
            <a:off x="9811657" y="1463004"/>
            <a:ext cx="2104572" cy="4674839"/>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solidFill>
                  <a:srgbClr val="000000"/>
                </a:solidFill>
              </a:rPr>
              <a:t>A few examples of successful adoption of analytics beyond the more popular examples:</a:t>
            </a:r>
          </a:p>
          <a:p>
            <a:endParaRPr lang="en-IN" dirty="0" smtClean="0">
              <a:solidFill>
                <a:srgbClr val="000000"/>
              </a:solidFill>
            </a:endParaRPr>
          </a:p>
          <a:p>
            <a:pPr marL="285750" indent="-285750">
              <a:buFont typeface="Arial" panose="020B0604020202020204" pitchFamily="34" charset="0"/>
              <a:buChar char="•"/>
            </a:pPr>
            <a:r>
              <a:rPr lang="en-IN" dirty="0" smtClean="0">
                <a:solidFill>
                  <a:srgbClr val="000000"/>
                </a:solidFill>
              </a:rPr>
              <a:t>Tesco </a:t>
            </a:r>
            <a:r>
              <a:rPr lang="en-IN" dirty="0" err="1" smtClean="0">
                <a:solidFill>
                  <a:srgbClr val="000000"/>
                </a:solidFill>
              </a:rPr>
              <a:t>ClubCard</a:t>
            </a:r>
            <a:endParaRPr lang="en-IN" dirty="0" smtClean="0">
              <a:solidFill>
                <a:srgbClr val="000000"/>
              </a:solidFill>
            </a:endParaRPr>
          </a:p>
          <a:p>
            <a:pPr marL="285750" indent="-285750">
              <a:buFont typeface="Arial" panose="020B0604020202020204" pitchFamily="34" charset="0"/>
              <a:buChar char="•"/>
            </a:pPr>
            <a:r>
              <a:rPr lang="en-IN" dirty="0" smtClean="0">
                <a:solidFill>
                  <a:srgbClr val="000000"/>
                </a:solidFill>
              </a:rPr>
              <a:t>Amazon’s recommender system</a:t>
            </a:r>
          </a:p>
          <a:p>
            <a:pPr marL="285750" indent="-285750">
              <a:buFont typeface="Arial" panose="020B0604020202020204" pitchFamily="34" charset="0"/>
              <a:buChar char="•"/>
            </a:pPr>
            <a:r>
              <a:rPr lang="en-IN" dirty="0" err="1" smtClean="0">
                <a:solidFill>
                  <a:srgbClr val="000000"/>
                </a:solidFill>
              </a:rPr>
              <a:t>BestBuy</a:t>
            </a:r>
            <a:r>
              <a:rPr lang="en-IN" dirty="0" smtClean="0">
                <a:solidFill>
                  <a:srgbClr val="000000"/>
                </a:solidFill>
              </a:rPr>
              <a:t> store customization</a:t>
            </a:r>
            <a:endParaRPr lang="en-IN" dirty="0">
              <a:solidFill>
                <a:srgbClr val="000000"/>
              </a:solidFill>
            </a:endParaRPr>
          </a:p>
        </p:txBody>
      </p:sp>
    </p:spTree>
    <p:extLst>
      <p:ext uri="{BB962C8B-B14F-4D97-AF65-F5344CB8AC3E}">
        <p14:creationId xmlns:p14="http://schemas.microsoft.com/office/powerpoint/2010/main" val="2678337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2263"/>
            <a:ext cx="12192000" cy="5390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8" name="Group 7"/>
          <p:cNvGrpSpPr/>
          <p:nvPr/>
        </p:nvGrpSpPr>
        <p:grpSpPr>
          <a:xfrm>
            <a:off x="2895600" y="2547738"/>
            <a:ext cx="6400800" cy="1754326"/>
            <a:chOff x="2895600" y="1960714"/>
            <a:chExt cx="6400800" cy="1754326"/>
          </a:xfrm>
        </p:grpSpPr>
        <p:sp>
          <p:nvSpPr>
            <p:cNvPr id="5" name="Rectangle 4"/>
            <p:cNvSpPr/>
            <p:nvPr/>
          </p:nvSpPr>
          <p:spPr>
            <a:xfrm>
              <a:off x="3049659" y="1960714"/>
              <a:ext cx="6098208" cy="1754326"/>
            </a:xfrm>
            <a:prstGeom prst="rect">
              <a:avLst/>
            </a:prstGeom>
          </p:spPr>
          <p:txBody>
            <a:bodyPr wrap="none">
              <a:spAutoFit/>
            </a:bodyPr>
            <a:lstStyle/>
            <a:p>
              <a:pPr algn="ctr"/>
              <a:r>
                <a:rPr lang="en-IN" sz="5400" dirty="0" smtClean="0">
                  <a:ln/>
                  <a:solidFill>
                    <a:schemeClr val="bg1"/>
                  </a:solidFill>
                  <a:latin typeface="Leelawadee UI" panose="020B0502040204020203" pitchFamily="34" charset="-34"/>
                  <a:cs typeface="Leelawadee UI" panose="020B0502040204020203" pitchFamily="34" charset="-34"/>
                </a:rPr>
                <a:t>Store Optimization </a:t>
              </a:r>
            </a:p>
            <a:p>
              <a:pPr algn="ctr"/>
              <a:r>
                <a:rPr lang="en-IN" sz="5400" dirty="0" smtClean="0">
                  <a:ln/>
                  <a:solidFill>
                    <a:schemeClr val="bg1"/>
                  </a:solidFill>
                  <a:latin typeface="Leelawadee UI" panose="020B0502040204020203" pitchFamily="34" charset="-34"/>
                  <a:cs typeface="Leelawadee UI" panose="020B0502040204020203" pitchFamily="34" charset="-34"/>
                </a:rPr>
                <a:t>Framework</a:t>
              </a:r>
              <a:endParaRPr lang="en-IN" sz="5400" dirty="0">
                <a:ln/>
                <a:solidFill>
                  <a:schemeClr val="bg1"/>
                </a:solidFill>
                <a:latin typeface="Leelawadee UI" panose="020B0502040204020203" pitchFamily="34" charset="-34"/>
                <a:cs typeface="Leelawadee UI" panose="020B0502040204020203" pitchFamily="34" charset="-34"/>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38798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7"/>
          <p:cNvSpPr txBox="1">
            <a:spLocks/>
          </p:cNvSpPr>
          <p:nvPr/>
        </p:nvSpPr>
        <p:spPr>
          <a:xfrm>
            <a:off x="528357" y="709084"/>
            <a:ext cx="11113180" cy="545745"/>
          </a:xfrm>
          <a:prstGeom prst="rect">
            <a:avLst/>
          </a:prstGeom>
        </p:spPr>
        <p:txBody>
          <a:bodyPr vert="horz" lIns="91440" tIns="45720" rIns="91440" bIns="45720" rtlCol="0">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a:solidFill>
                  <a:schemeClr val="tx2">
                    <a:lumMod val="60000"/>
                    <a:lumOff val="40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Clr>
                <a:srgbClr val="ACD433"/>
              </a:buClr>
              <a:defRPr/>
            </a:pPr>
            <a:r>
              <a:rPr lang="en-IN" dirty="0">
                <a:solidFill>
                  <a:srgbClr val="000000">
                    <a:lumMod val="65000"/>
                    <a:lumOff val="35000"/>
                  </a:srgbClr>
                </a:solidFill>
                <a:latin typeface="Leelawadee" panose="020B0502040204020203" pitchFamily="34" charset="-34"/>
                <a:cs typeface="Leelawadee" panose="020B0502040204020203" pitchFamily="34" charset="-34"/>
              </a:rPr>
              <a:t>A store optimization framework needs to take into consideration multiple external and internal drivers</a:t>
            </a:r>
          </a:p>
        </p:txBody>
      </p:sp>
      <p:sp>
        <p:nvSpPr>
          <p:cNvPr id="8" name="Rectangle 7"/>
          <p:cNvSpPr/>
          <p:nvPr/>
        </p:nvSpPr>
        <p:spPr>
          <a:xfrm>
            <a:off x="528357" y="1735320"/>
            <a:ext cx="2811439" cy="1598037"/>
          </a:xfrm>
          <a:prstGeom prst="rect">
            <a:avLst/>
          </a:prstGeom>
          <a:noFill/>
          <a:ln w="28575" cap="rnd" cmpd="sng" algn="ctr">
            <a:solidFill>
              <a:srgbClr val="0E5580">
                <a:lumMod val="60000"/>
                <a:lumOff val="40000"/>
              </a:srgbClr>
            </a:solidFill>
            <a:prstDash val="solid"/>
          </a:ln>
          <a:effectLst/>
        </p:spPr>
        <p:txBody>
          <a:bodyPr rtlCol="0" anchor="ctr"/>
          <a:lstStyle/>
          <a:p>
            <a:pPr algn="ctr" defTabSz="457200">
              <a:defRPr/>
            </a:pPr>
            <a:endParaRPr lang="en-IN" sz="1400" b="1" kern="0" dirty="0" smtClean="0">
              <a:solidFill>
                <a:srgbClr val="0E5580">
                  <a:lumMod val="75000"/>
                </a:srgbClr>
              </a:solidFill>
              <a:latin typeface="Century Gothic"/>
            </a:endParaRPr>
          </a:p>
        </p:txBody>
      </p:sp>
      <p:sp>
        <p:nvSpPr>
          <p:cNvPr id="9" name="Rectangle 8"/>
          <p:cNvSpPr/>
          <p:nvPr/>
        </p:nvSpPr>
        <p:spPr>
          <a:xfrm>
            <a:off x="528357" y="1281842"/>
            <a:ext cx="2811439" cy="453479"/>
          </a:xfrm>
          <a:prstGeom prst="rect">
            <a:avLst/>
          </a:prstGeom>
          <a:solidFill>
            <a:srgbClr val="0E5580">
              <a:lumMod val="40000"/>
              <a:lumOff val="60000"/>
            </a:srgbClr>
          </a:solidFill>
          <a:ln w="28575" cap="rnd" cmpd="sng" algn="ctr">
            <a:solidFill>
              <a:srgbClr val="0E5580">
                <a:lumMod val="60000"/>
                <a:lumOff val="40000"/>
              </a:srgbClr>
            </a:solidFill>
            <a:prstDash val="solid"/>
          </a:ln>
          <a:effectLst/>
        </p:spPr>
        <p:txBody>
          <a:bodyPr rtlCol="0" anchor="ctr"/>
          <a:lstStyle/>
          <a:p>
            <a:pPr algn="ctr" defTabSz="457200">
              <a:defRPr/>
            </a:pPr>
            <a:r>
              <a:rPr lang="en-IN" sz="1400" b="1" kern="0" dirty="0" smtClean="0">
                <a:solidFill>
                  <a:srgbClr val="0E5580">
                    <a:lumMod val="75000"/>
                  </a:srgbClr>
                </a:solidFill>
                <a:latin typeface="Century Gothic"/>
              </a:rPr>
              <a:t>    Geo Potential Index</a:t>
            </a:r>
          </a:p>
        </p:txBody>
      </p:sp>
      <p:pic>
        <p:nvPicPr>
          <p:cNvPr id="10" name="Picture 2" descr="https://cdn1.iconfinder.com/data/icons/unique-round-blue/93/location-5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22" y="1205163"/>
            <a:ext cx="765890" cy="76589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bwMode="gray">
          <a:xfrm>
            <a:off x="501060" y="2341904"/>
            <a:ext cx="572363" cy="159245"/>
          </a:xfrm>
          <a:prstGeom prst="rect">
            <a:avLst/>
          </a:prstGeom>
        </p:spPr>
        <p:txBody>
          <a:bodyPr vert="horz" wrap="none" lIns="91440" tIns="45720" rIns="91440" bIns="45720" rtlCol="0" anchor="ctr">
            <a:noAutofit/>
          </a:bodyPr>
          <a:lstStyle/>
          <a:p>
            <a:pPr defTabSz="457200">
              <a:defRPr/>
            </a:pPr>
            <a:r>
              <a:rPr lang="en-IN" sz="1400" b="1" kern="0" dirty="0" smtClean="0">
                <a:solidFill>
                  <a:srgbClr val="0E5580">
                    <a:lumMod val="75000"/>
                  </a:srgbClr>
                </a:solidFill>
              </a:rPr>
              <a:t>Affluence</a:t>
            </a:r>
          </a:p>
        </p:txBody>
      </p:sp>
      <p:pic>
        <p:nvPicPr>
          <p:cNvPr id="12" name="Picture 16" descr="http://americancapitalplanning.com/dev/images/site-images/icons/financial/icon-large-wealth.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0500" y="1852862"/>
            <a:ext cx="492331" cy="4923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http://www.americanspirit.org/images/iconWealthManagement.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5166" y="1722871"/>
            <a:ext cx="682580" cy="64525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bwMode="gray">
          <a:xfrm>
            <a:off x="1415296" y="2329468"/>
            <a:ext cx="677807" cy="158407"/>
          </a:xfrm>
          <a:prstGeom prst="rect">
            <a:avLst/>
          </a:prstGeom>
        </p:spPr>
        <p:txBody>
          <a:bodyPr vert="horz" wrap="none" lIns="91440" tIns="45720" rIns="91440" bIns="45720" rtlCol="0" anchor="ctr">
            <a:noAutofit/>
          </a:bodyPr>
          <a:lstStyle/>
          <a:p>
            <a:pPr defTabSz="457200">
              <a:defRPr/>
            </a:pPr>
            <a:r>
              <a:rPr lang="en-IN" sz="1400" b="1" kern="0" dirty="0" smtClean="0">
                <a:solidFill>
                  <a:srgbClr val="0E5580">
                    <a:lumMod val="75000"/>
                  </a:srgbClr>
                </a:solidFill>
              </a:rPr>
              <a:t>Growth</a:t>
            </a:r>
          </a:p>
        </p:txBody>
      </p:sp>
      <p:pic>
        <p:nvPicPr>
          <p:cNvPr id="15" name="Picture 24" descr="http://www.appsforevents.com/Media/Apps4Events/blog/blog-icon-demographic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13679" y="1844153"/>
            <a:ext cx="427081" cy="42708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bwMode="gray">
          <a:xfrm>
            <a:off x="2159077" y="2316588"/>
            <a:ext cx="677807" cy="158407"/>
          </a:xfrm>
          <a:prstGeom prst="rect">
            <a:avLst/>
          </a:prstGeom>
        </p:spPr>
        <p:txBody>
          <a:bodyPr vert="horz" wrap="none" lIns="91440" tIns="45720" rIns="91440" bIns="45720" rtlCol="0" anchor="ctr">
            <a:noAutofit/>
          </a:bodyPr>
          <a:lstStyle/>
          <a:p>
            <a:pPr defTabSz="457200">
              <a:defRPr/>
            </a:pPr>
            <a:r>
              <a:rPr lang="en-IN" sz="1400" b="1" kern="0" dirty="0" smtClean="0">
                <a:solidFill>
                  <a:srgbClr val="0E5580">
                    <a:lumMod val="75000"/>
                  </a:srgbClr>
                </a:solidFill>
              </a:rPr>
              <a:t>Demographics</a:t>
            </a:r>
          </a:p>
        </p:txBody>
      </p:sp>
      <p:grpSp>
        <p:nvGrpSpPr>
          <p:cNvPr id="17" name="Group 16"/>
          <p:cNvGrpSpPr/>
          <p:nvPr/>
        </p:nvGrpSpPr>
        <p:grpSpPr>
          <a:xfrm>
            <a:off x="8542696" y="1235843"/>
            <a:ext cx="3098841" cy="1989978"/>
            <a:chOff x="8542696" y="1732972"/>
            <a:chExt cx="3098841" cy="1989978"/>
          </a:xfrm>
        </p:grpSpPr>
        <p:sp>
          <p:nvSpPr>
            <p:cNvPr id="18" name="Rectangle 17"/>
            <p:cNvSpPr/>
            <p:nvPr/>
          </p:nvSpPr>
          <p:spPr>
            <a:xfrm>
              <a:off x="8830098" y="1924050"/>
              <a:ext cx="2811439" cy="1798900"/>
            </a:xfrm>
            <a:prstGeom prst="rect">
              <a:avLst/>
            </a:prstGeom>
            <a:noFill/>
            <a:ln w="28575" cap="rnd" cmpd="sng" algn="ctr">
              <a:solidFill>
                <a:srgbClr val="0E5580">
                  <a:lumMod val="60000"/>
                  <a:lumOff val="40000"/>
                </a:srgbClr>
              </a:solidFill>
              <a:prstDash val="solid"/>
            </a:ln>
            <a:effectLst/>
          </p:spPr>
          <p:txBody>
            <a:bodyPr rtlCol="0" anchor="ctr"/>
            <a:lstStyle/>
            <a:p>
              <a:pPr algn="ctr" defTabSz="457200">
                <a:defRPr/>
              </a:pPr>
              <a:endParaRPr lang="en-IN" kern="0" dirty="0" smtClean="0">
                <a:solidFill>
                  <a:prstClr val="white"/>
                </a:solidFill>
                <a:latin typeface="Century Gothic"/>
              </a:endParaRPr>
            </a:p>
          </p:txBody>
        </p:sp>
        <p:sp>
          <p:nvSpPr>
            <p:cNvPr id="19" name="Rectangle 18"/>
            <p:cNvSpPr/>
            <p:nvPr/>
          </p:nvSpPr>
          <p:spPr>
            <a:xfrm>
              <a:off x="8830097" y="1922545"/>
              <a:ext cx="2811439" cy="453479"/>
            </a:xfrm>
            <a:prstGeom prst="rect">
              <a:avLst/>
            </a:prstGeom>
            <a:solidFill>
              <a:srgbClr val="0E5580">
                <a:lumMod val="50000"/>
              </a:srgbClr>
            </a:solidFill>
            <a:ln w="28575" cap="rnd" cmpd="sng" algn="ctr">
              <a:solidFill>
                <a:srgbClr val="0E5580">
                  <a:lumMod val="60000"/>
                  <a:lumOff val="40000"/>
                </a:srgbClr>
              </a:solidFill>
              <a:prstDash val="solid"/>
            </a:ln>
            <a:effectLst/>
          </p:spPr>
          <p:txBody>
            <a:bodyPr rtlCol="0" anchor="ctr"/>
            <a:lstStyle/>
            <a:p>
              <a:pPr algn="ctr" defTabSz="457200">
                <a:defRPr/>
              </a:pPr>
              <a:r>
                <a:rPr lang="en-IN" sz="1400" b="1" kern="0" dirty="0" smtClean="0">
                  <a:solidFill>
                    <a:prstClr val="white"/>
                  </a:solidFill>
                  <a:latin typeface="Century Gothic"/>
                </a:rPr>
                <a:t>    Store Quality Index</a:t>
              </a:r>
            </a:p>
          </p:txBody>
        </p:sp>
        <p:pic>
          <p:nvPicPr>
            <p:cNvPr id="20" name="Picture 16" descr="http://lh5.ggpht.com/_wqtObmV4f5E/TCapIaCh8KI/AAAAAAAAJDE/ryu_F5jiHtk/s800/Screen%20shot%202010-06-27%20at%209.23.45%20AM.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2696" y="1732972"/>
              <a:ext cx="969791" cy="91061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bwMode="gray">
            <a:xfrm>
              <a:off x="9063541" y="2904514"/>
              <a:ext cx="572363" cy="159245"/>
            </a:xfrm>
            <a:prstGeom prst="rect">
              <a:avLst/>
            </a:prstGeom>
          </p:spPr>
          <p:txBody>
            <a:bodyPr vert="horz" wrap="none" lIns="91440" tIns="45720" rIns="91440" bIns="45720" rtlCol="0" anchor="ctr">
              <a:noAutofit/>
            </a:bodyPr>
            <a:lstStyle/>
            <a:p>
              <a:pPr defTabSz="457200">
                <a:defRPr/>
              </a:pPr>
              <a:r>
                <a:rPr lang="en-IN" sz="1400" b="1" kern="0" dirty="0" smtClean="0">
                  <a:solidFill>
                    <a:srgbClr val="0E5580">
                      <a:lumMod val="75000"/>
                    </a:srgbClr>
                  </a:solidFill>
                </a:rPr>
                <a:t>Inventory</a:t>
              </a:r>
            </a:p>
          </p:txBody>
        </p:sp>
        <p:sp>
          <p:nvSpPr>
            <p:cNvPr id="22" name="TextBox 21"/>
            <p:cNvSpPr txBox="1"/>
            <p:nvPr/>
          </p:nvSpPr>
          <p:spPr bwMode="gray">
            <a:xfrm>
              <a:off x="10352539" y="2881018"/>
              <a:ext cx="572363" cy="159245"/>
            </a:xfrm>
            <a:prstGeom prst="rect">
              <a:avLst/>
            </a:prstGeom>
          </p:spPr>
          <p:txBody>
            <a:bodyPr vert="horz" wrap="none" lIns="91440" tIns="45720" rIns="91440" bIns="45720" rtlCol="0" anchor="ctr">
              <a:noAutofit/>
            </a:bodyPr>
            <a:lstStyle/>
            <a:p>
              <a:pPr defTabSz="457200">
                <a:defRPr/>
              </a:pPr>
              <a:r>
                <a:rPr lang="en-IN" sz="1400" b="1" kern="0" dirty="0" smtClean="0">
                  <a:solidFill>
                    <a:srgbClr val="0E5580">
                      <a:lumMod val="75000"/>
                    </a:srgbClr>
                  </a:solidFill>
                </a:rPr>
                <a:t>Area/Layout</a:t>
              </a:r>
            </a:p>
          </p:txBody>
        </p:sp>
        <p:sp>
          <p:nvSpPr>
            <p:cNvPr id="23" name="TextBox 22"/>
            <p:cNvSpPr txBox="1"/>
            <p:nvPr/>
          </p:nvSpPr>
          <p:spPr bwMode="gray">
            <a:xfrm>
              <a:off x="9047162" y="3509003"/>
              <a:ext cx="572363" cy="159245"/>
            </a:xfrm>
            <a:prstGeom prst="rect">
              <a:avLst/>
            </a:prstGeom>
          </p:spPr>
          <p:txBody>
            <a:bodyPr vert="horz" wrap="none" lIns="91440" tIns="45720" rIns="91440" bIns="45720" rtlCol="0" anchor="ctr">
              <a:noAutofit/>
            </a:bodyPr>
            <a:lstStyle/>
            <a:p>
              <a:pPr defTabSz="457200">
                <a:defRPr/>
              </a:pPr>
              <a:r>
                <a:rPr lang="en-IN" sz="1400" b="1" kern="0" dirty="0" smtClean="0">
                  <a:solidFill>
                    <a:srgbClr val="0E5580">
                      <a:lumMod val="75000"/>
                    </a:srgbClr>
                  </a:solidFill>
                </a:rPr>
                <a:t>Sales Force</a:t>
              </a:r>
            </a:p>
          </p:txBody>
        </p:sp>
        <p:sp>
          <p:nvSpPr>
            <p:cNvPr id="24" name="TextBox 23"/>
            <p:cNvSpPr txBox="1"/>
            <p:nvPr/>
          </p:nvSpPr>
          <p:spPr bwMode="gray">
            <a:xfrm>
              <a:off x="10352539" y="3509003"/>
              <a:ext cx="572363" cy="159245"/>
            </a:xfrm>
            <a:prstGeom prst="rect">
              <a:avLst/>
            </a:prstGeom>
          </p:spPr>
          <p:txBody>
            <a:bodyPr vert="horz" wrap="none" lIns="91440" tIns="45720" rIns="91440" bIns="45720" rtlCol="0" anchor="ctr">
              <a:noAutofit/>
            </a:bodyPr>
            <a:lstStyle/>
            <a:p>
              <a:pPr defTabSz="457200">
                <a:defRPr/>
              </a:pPr>
              <a:r>
                <a:rPr lang="en-IN" sz="1400" b="1" kern="0" dirty="0" smtClean="0">
                  <a:solidFill>
                    <a:srgbClr val="0E5580">
                      <a:lumMod val="75000"/>
                    </a:srgbClr>
                  </a:solidFill>
                </a:rPr>
                <a:t>Store Format</a:t>
              </a:r>
            </a:p>
          </p:txBody>
        </p:sp>
        <p:pic>
          <p:nvPicPr>
            <p:cNvPr id="25" name="Picture 28" descr="http://wcdn4.dataknet.com/static/resources/icons/set78/c38752a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48329" y="2461259"/>
              <a:ext cx="460116" cy="46011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0" descr="http://mealime.com/wp-content/uploads/2014/10/Grocery-Store-Layout-Best-Rout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15667" y="2453173"/>
              <a:ext cx="881986" cy="4120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2" descr="http://www.directsalesforge.com/app/uploads/2014/07/direct-sales-forge-industrie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31788" y="3083734"/>
              <a:ext cx="813834" cy="428504"/>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p:cNvSpPr/>
          <p:nvPr/>
        </p:nvSpPr>
        <p:spPr>
          <a:xfrm>
            <a:off x="528357" y="3678192"/>
            <a:ext cx="2811439" cy="2175107"/>
          </a:xfrm>
          <a:prstGeom prst="rect">
            <a:avLst/>
          </a:prstGeom>
          <a:noFill/>
          <a:ln w="28575" cap="rnd" cmpd="sng" algn="ctr">
            <a:solidFill>
              <a:srgbClr val="0E5580">
                <a:lumMod val="60000"/>
                <a:lumOff val="40000"/>
              </a:srgbClr>
            </a:solidFill>
            <a:prstDash val="solid"/>
          </a:ln>
          <a:effectLst/>
        </p:spPr>
        <p:txBody>
          <a:bodyPr rtlCol="0" anchor="ctr"/>
          <a:lstStyle/>
          <a:p>
            <a:pPr algn="ctr" defTabSz="457200">
              <a:defRPr/>
            </a:pPr>
            <a:endParaRPr lang="en-IN" kern="0" smtClean="0">
              <a:solidFill>
                <a:prstClr val="white"/>
              </a:solidFill>
              <a:latin typeface="Century Gothic"/>
            </a:endParaRPr>
          </a:p>
        </p:txBody>
      </p:sp>
      <p:sp>
        <p:nvSpPr>
          <p:cNvPr id="29" name="Rectangle 28"/>
          <p:cNvSpPr/>
          <p:nvPr/>
        </p:nvSpPr>
        <p:spPr>
          <a:xfrm>
            <a:off x="526192" y="3691071"/>
            <a:ext cx="2811439" cy="453479"/>
          </a:xfrm>
          <a:prstGeom prst="rect">
            <a:avLst/>
          </a:prstGeom>
          <a:solidFill>
            <a:srgbClr val="0E5580">
              <a:lumMod val="40000"/>
              <a:lumOff val="60000"/>
            </a:srgbClr>
          </a:solidFill>
          <a:ln w="28575" cap="rnd" cmpd="sng" algn="ctr">
            <a:solidFill>
              <a:srgbClr val="0E5580">
                <a:lumMod val="60000"/>
                <a:lumOff val="40000"/>
              </a:srgbClr>
            </a:solidFill>
            <a:prstDash val="solid"/>
          </a:ln>
          <a:effectLst/>
        </p:spPr>
        <p:txBody>
          <a:bodyPr rtlCol="0" anchor="ctr"/>
          <a:lstStyle/>
          <a:p>
            <a:pPr algn="ctr" defTabSz="457200">
              <a:defRPr/>
            </a:pPr>
            <a:r>
              <a:rPr lang="en-IN" sz="1400" b="1" kern="0" dirty="0" smtClean="0">
                <a:solidFill>
                  <a:srgbClr val="0E5580">
                    <a:lumMod val="75000"/>
                  </a:srgbClr>
                </a:solidFill>
                <a:latin typeface="Century Gothic"/>
              </a:rPr>
              <a:t>     Competition Store Index</a:t>
            </a:r>
          </a:p>
        </p:txBody>
      </p:sp>
      <p:pic>
        <p:nvPicPr>
          <p:cNvPr id="30" name="Picture 8" descr="http://iowacityfitness.com/wp-content/uploads/2015/03/Steps-Ico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625" y="3149926"/>
            <a:ext cx="1204718" cy="120471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bwMode="gray">
          <a:xfrm>
            <a:off x="1521583" y="4949176"/>
            <a:ext cx="572363" cy="159245"/>
          </a:xfrm>
          <a:prstGeom prst="rect">
            <a:avLst/>
          </a:prstGeom>
        </p:spPr>
        <p:txBody>
          <a:bodyPr vert="horz" wrap="none" lIns="91440" tIns="45720" rIns="91440" bIns="45720" rtlCol="0" anchor="ctr">
            <a:noAutofit/>
          </a:bodyPr>
          <a:lstStyle/>
          <a:p>
            <a:pPr defTabSz="457200">
              <a:defRPr/>
            </a:pPr>
            <a:r>
              <a:rPr lang="en-IN" sz="1400" b="1" kern="0" dirty="0" smtClean="0">
                <a:solidFill>
                  <a:srgbClr val="0E5580">
                    <a:lumMod val="75000"/>
                  </a:srgbClr>
                </a:solidFill>
              </a:rPr>
              <a:t>Location</a:t>
            </a:r>
          </a:p>
        </p:txBody>
      </p:sp>
      <p:sp>
        <p:nvSpPr>
          <p:cNvPr id="32" name="TextBox 31"/>
          <p:cNvSpPr txBox="1"/>
          <p:nvPr/>
        </p:nvSpPr>
        <p:spPr bwMode="gray">
          <a:xfrm>
            <a:off x="652531" y="5449809"/>
            <a:ext cx="572363" cy="159245"/>
          </a:xfrm>
          <a:prstGeom prst="rect">
            <a:avLst/>
          </a:prstGeom>
        </p:spPr>
        <p:txBody>
          <a:bodyPr vert="horz" wrap="none" lIns="91440" tIns="45720" rIns="91440" bIns="45720" rtlCol="0" anchor="ctr">
            <a:noAutofit/>
          </a:bodyPr>
          <a:lstStyle/>
          <a:p>
            <a:pPr defTabSz="457200">
              <a:defRPr/>
            </a:pPr>
            <a:r>
              <a:rPr lang="en-IN" sz="1400" b="1" kern="0" dirty="0" smtClean="0">
                <a:solidFill>
                  <a:srgbClr val="0E5580">
                    <a:lumMod val="75000"/>
                  </a:srgbClr>
                </a:solidFill>
              </a:rPr>
              <a:t>Area/</a:t>
            </a:r>
          </a:p>
          <a:p>
            <a:pPr defTabSz="457200">
              <a:defRPr/>
            </a:pPr>
            <a:r>
              <a:rPr lang="en-IN" sz="1400" b="1" kern="0" dirty="0" smtClean="0">
                <a:solidFill>
                  <a:srgbClr val="0E5580">
                    <a:lumMod val="75000"/>
                  </a:srgbClr>
                </a:solidFill>
              </a:rPr>
              <a:t>Layout</a:t>
            </a:r>
          </a:p>
        </p:txBody>
      </p:sp>
      <p:pic>
        <p:nvPicPr>
          <p:cNvPr id="33" name="Picture 30" descr="http://mealime.com/wp-content/uploads/2014/10/Grocery-Store-Layout-Best-Route.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5965" y="4806396"/>
            <a:ext cx="881986" cy="52263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6" descr="http://3.bp.blogspot.com/-KCTCIdR7djA/Tyzrk7-WPZI/AAAAAAAAAWM/64LkjNJz29k/s1600/Map_pin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58551" y="4223059"/>
            <a:ext cx="600263" cy="70430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descr="http://breakthroughanalysis.files.wordpress.com/2013/01/sas_logo_4c_vert.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345000" y="4553780"/>
            <a:ext cx="939663" cy="939663"/>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bwMode="gray">
          <a:xfrm>
            <a:off x="2518132" y="5469863"/>
            <a:ext cx="576002" cy="119139"/>
          </a:xfrm>
          <a:prstGeom prst="rect">
            <a:avLst/>
          </a:prstGeom>
        </p:spPr>
        <p:txBody>
          <a:bodyPr vert="horz" wrap="none" lIns="91440" tIns="45720" rIns="91440" bIns="45720" rtlCol="0" anchor="ctr">
            <a:noAutofit/>
          </a:bodyPr>
          <a:lstStyle/>
          <a:p>
            <a:pPr algn="ctr" defTabSz="457200">
              <a:defRPr/>
            </a:pPr>
            <a:r>
              <a:rPr lang="en-IN" sz="1400" b="1" kern="0" dirty="0" smtClean="0">
                <a:solidFill>
                  <a:srgbClr val="0E5580">
                    <a:lumMod val="75000"/>
                  </a:srgbClr>
                </a:solidFill>
              </a:rPr>
              <a:t>Brand </a:t>
            </a:r>
          </a:p>
          <a:p>
            <a:pPr algn="ctr" defTabSz="457200">
              <a:defRPr/>
            </a:pPr>
            <a:r>
              <a:rPr lang="en-IN" sz="1400" b="1" kern="0" dirty="0" smtClean="0">
                <a:solidFill>
                  <a:srgbClr val="0E5580">
                    <a:lumMod val="75000"/>
                  </a:srgbClr>
                </a:solidFill>
              </a:rPr>
              <a:t>Sentiment</a:t>
            </a:r>
          </a:p>
        </p:txBody>
      </p:sp>
      <p:sp>
        <p:nvSpPr>
          <p:cNvPr id="37" name="Rectangle 36"/>
          <p:cNvSpPr/>
          <p:nvPr/>
        </p:nvSpPr>
        <p:spPr>
          <a:xfrm>
            <a:off x="8830097" y="3459250"/>
            <a:ext cx="2811439" cy="2175107"/>
          </a:xfrm>
          <a:prstGeom prst="rect">
            <a:avLst/>
          </a:prstGeom>
          <a:noFill/>
          <a:ln w="28575" cap="rnd" cmpd="sng" algn="ctr">
            <a:solidFill>
              <a:srgbClr val="0E5580">
                <a:lumMod val="60000"/>
                <a:lumOff val="40000"/>
              </a:srgbClr>
            </a:solidFill>
            <a:prstDash val="solid"/>
          </a:ln>
          <a:effectLst/>
        </p:spPr>
        <p:txBody>
          <a:bodyPr rtlCol="0" anchor="ctr"/>
          <a:lstStyle/>
          <a:p>
            <a:pPr algn="ctr" defTabSz="457200">
              <a:defRPr/>
            </a:pPr>
            <a:endParaRPr lang="en-IN" kern="0" smtClean="0">
              <a:solidFill>
                <a:prstClr val="white"/>
              </a:solidFill>
              <a:latin typeface="Century Gothic"/>
            </a:endParaRPr>
          </a:p>
        </p:txBody>
      </p:sp>
      <p:sp>
        <p:nvSpPr>
          <p:cNvPr id="38" name="Rectangle 37"/>
          <p:cNvSpPr/>
          <p:nvPr/>
        </p:nvSpPr>
        <p:spPr>
          <a:xfrm>
            <a:off x="8830096" y="3459250"/>
            <a:ext cx="2811439" cy="453479"/>
          </a:xfrm>
          <a:prstGeom prst="rect">
            <a:avLst/>
          </a:prstGeom>
          <a:solidFill>
            <a:srgbClr val="0E5580">
              <a:lumMod val="50000"/>
            </a:srgbClr>
          </a:solidFill>
          <a:ln w="28575" cap="rnd" cmpd="sng" algn="ctr">
            <a:solidFill>
              <a:srgbClr val="0E5580">
                <a:lumMod val="60000"/>
                <a:lumOff val="40000"/>
              </a:srgbClr>
            </a:solidFill>
            <a:prstDash val="solid"/>
          </a:ln>
          <a:effectLst/>
        </p:spPr>
        <p:txBody>
          <a:bodyPr rtlCol="0" anchor="ctr"/>
          <a:lstStyle/>
          <a:p>
            <a:pPr algn="ctr" defTabSz="457200">
              <a:defRPr/>
            </a:pPr>
            <a:r>
              <a:rPr lang="en-IN" sz="1400" b="1" kern="0" dirty="0" smtClean="0">
                <a:solidFill>
                  <a:prstClr val="white"/>
                </a:solidFill>
                <a:latin typeface="Century Gothic"/>
              </a:rPr>
              <a:t>In-store activity</a:t>
            </a:r>
          </a:p>
        </p:txBody>
      </p:sp>
      <p:pic>
        <p:nvPicPr>
          <p:cNvPr id="39" name="Picture 10" descr="http://digitalbroadcasters.co.uk/wp-content/uploads/2010/02/eCommerce-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45335" y="3254294"/>
            <a:ext cx="873954" cy="86064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bwMode="gray">
          <a:xfrm>
            <a:off x="9964523" y="5366457"/>
            <a:ext cx="576002" cy="119139"/>
          </a:xfrm>
          <a:prstGeom prst="rect">
            <a:avLst/>
          </a:prstGeom>
        </p:spPr>
        <p:txBody>
          <a:bodyPr vert="horz" wrap="none" lIns="91440" tIns="45720" rIns="91440" bIns="45720" rtlCol="0" anchor="ctr">
            <a:noAutofit/>
          </a:bodyPr>
          <a:lstStyle/>
          <a:p>
            <a:pPr algn="ctr" defTabSz="457200">
              <a:defRPr/>
            </a:pPr>
            <a:endParaRPr lang="en-IN" sz="1400" b="1" kern="0" dirty="0" smtClean="0">
              <a:solidFill>
                <a:srgbClr val="0E5580">
                  <a:lumMod val="75000"/>
                </a:srgbClr>
              </a:solidFill>
            </a:endParaRPr>
          </a:p>
        </p:txBody>
      </p:sp>
      <p:grpSp>
        <p:nvGrpSpPr>
          <p:cNvPr id="41" name="Group 40"/>
          <p:cNvGrpSpPr/>
          <p:nvPr/>
        </p:nvGrpSpPr>
        <p:grpSpPr>
          <a:xfrm>
            <a:off x="4051539" y="4568653"/>
            <a:ext cx="3384536" cy="1494789"/>
            <a:chOff x="4051539" y="5061249"/>
            <a:chExt cx="3384536" cy="1494789"/>
          </a:xfrm>
        </p:grpSpPr>
        <p:sp>
          <p:nvSpPr>
            <p:cNvPr id="42" name="Rectangle 41"/>
            <p:cNvSpPr/>
            <p:nvPr/>
          </p:nvSpPr>
          <p:spPr>
            <a:xfrm>
              <a:off x="4624636" y="5240740"/>
              <a:ext cx="2811439" cy="1315298"/>
            </a:xfrm>
            <a:prstGeom prst="rect">
              <a:avLst/>
            </a:prstGeom>
            <a:noFill/>
            <a:ln w="28575" cap="rnd" cmpd="sng" algn="ctr">
              <a:solidFill>
                <a:srgbClr val="0E5580">
                  <a:lumMod val="60000"/>
                  <a:lumOff val="40000"/>
                </a:srgbClr>
              </a:solidFill>
              <a:prstDash val="solid"/>
            </a:ln>
            <a:effectLst/>
          </p:spPr>
          <p:txBody>
            <a:bodyPr rtlCol="0" anchor="ctr"/>
            <a:lstStyle/>
            <a:p>
              <a:pPr algn="ctr" defTabSz="457200">
                <a:defRPr/>
              </a:pPr>
              <a:endParaRPr lang="en-IN" kern="0" smtClean="0">
                <a:solidFill>
                  <a:prstClr val="white"/>
                </a:solidFill>
                <a:latin typeface="Century Gothic"/>
              </a:endParaRPr>
            </a:p>
          </p:txBody>
        </p:sp>
        <p:sp>
          <p:nvSpPr>
            <p:cNvPr id="43" name="Rectangle 42"/>
            <p:cNvSpPr/>
            <p:nvPr/>
          </p:nvSpPr>
          <p:spPr>
            <a:xfrm>
              <a:off x="4624635" y="5241744"/>
              <a:ext cx="2811439" cy="453479"/>
            </a:xfrm>
            <a:prstGeom prst="rect">
              <a:avLst/>
            </a:prstGeom>
            <a:solidFill>
              <a:srgbClr val="0E5580">
                <a:lumMod val="50000"/>
              </a:srgbClr>
            </a:solidFill>
            <a:ln w="28575" cap="rnd" cmpd="sng" algn="ctr">
              <a:solidFill>
                <a:srgbClr val="0E5580">
                  <a:lumMod val="60000"/>
                  <a:lumOff val="40000"/>
                </a:srgbClr>
              </a:solidFill>
              <a:prstDash val="solid"/>
            </a:ln>
            <a:effectLst/>
          </p:spPr>
          <p:txBody>
            <a:bodyPr rtlCol="0" anchor="ctr"/>
            <a:lstStyle/>
            <a:p>
              <a:pPr algn="ctr" defTabSz="457200">
                <a:defRPr/>
              </a:pPr>
              <a:r>
                <a:rPr lang="en-IN" sz="1400" b="1" kern="0" dirty="0" smtClean="0">
                  <a:solidFill>
                    <a:prstClr val="white"/>
                  </a:solidFill>
                  <a:latin typeface="Century Gothic"/>
                </a:rPr>
                <a:t>Customer Loyalty Index</a:t>
              </a:r>
            </a:p>
          </p:txBody>
        </p:sp>
        <p:pic>
          <p:nvPicPr>
            <p:cNvPr id="44" name="Picture 14" descr="http://www.kickstartkids.org/wp-content/uploads/2015/02/KSK-Loyalty-Icon-ver02.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638898" y="5759761"/>
              <a:ext cx="443783" cy="443784"/>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bwMode="gray">
            <a:xfrm>
              <a:off x="4835839" y="6268084"/>
              <a:ext cx="572363" cy="159245"/>
            </a:xfrm>
            <a:prstGeom prst="rect">
              <a:avLst/>
            </a:prstGeom>
          </p:spPr>
          <p:txBody>
            <a:bodyPr vert="horz" wrap="none" lIns="91440" tIns="45720" rIns="91440" bIns="45720" rtlCol="0" anchor="ctr">
              <a:noAutofit/>
            </a:bodyPr>
            <a:lstStyle/>
            <a:p>
              <a:pPr algn="ctr" defTabSz="457200">
                <a:defRPr/>
              </a:pPr>
              <a:r>
                <a:rPr lang="en-IN" sz="1400" b="1" kern="0" dirty="0" smtClean="0">
                  <a:solidFill>
                    <a:srgbClr val="0E5580">
                      <a:lumMod val="75000"/>
                    </a:srgbClr>
                  </a:solidFill>
                </a:rPr>
                <a:t>Repeat </a:t>
              </a:r>
            </a:p>
            <a:p>
              <a:pPr algn="ctr" defTabSz="457200">
                <a:defRPr/>
              </a:pPr>
              <a:r>
                <a:rPr lang="en-IN" sz="1400" b="1" kern="0" dirty="0" smtClean="0">
                  <a:solidFill>
                    <a:srgbClr val="0E5580">
                      <a:lumMod val="75000"/>
                    </a:srgbClr>
                  </a:solidFill>
                </a:rPr>
                <a:t>Purchase</a:t>
              </a:r>
            </a:p>
          </p:txBody>
        </p:sp>
        <p:sp>
          <p:nvSpPr>
            <p:cNvPr id="46" name="TextBox 45"/>
            <p:cNvSpPr txBox="1"/>
            <p:nvPr/>
          </p:nvSpPr>
          <p:spPr bwMode="gray">
            <a:xfrm>
              <a:off x="5757411" y="6279378"/>
              <a:ext cx="572363" cy="159245"/>
            </a:xfrm>
            <a:prstGeom prst="rect">
              <a:avLst/>
            </a:prstGeom>
          </p:spPr>
          <p:txBody>
            <a:bodyPr vert="horz" wrap="none" lIns="91440" tIns="45720" rIns="91440" bIns="45720" rtlCol="0" anchor="ctr">
              <a:noAutofit/>
            </a:bodyPr>
            <a:lstStyle/>
            <a:p>
              <a:pPr algn="ctr" defTabSz="457200">
                <a:defRPr/>
              </a:pPr>
              <a:r>
                <a:rPr lang="en-IN" sz="1400" b="1" kern="0" dirty="0" smtClean="0">
                  <a:solidFill>
                    <a:srgbClr val="0E5580">
                      <a:lumMod val="75000"/>
                    </a:srgbClr>
                  </a:solidFill>
                </a:rPr>
                <a:t>Basket </a:t>
              </a:r>
            </a:p>
            <a:p>
              <a:pPr algn="ctr" defTabSz="457200">
                <a:defRPr/>
              </a:pPr>
              <a:r>
                <a:rPr lang="en-IN" sz="1400" b="1" kern="0" dirty="0" smtClean="0">
                  <a:solidFill>
                    <a:srgbClr val="0E5580">
                      <a:lumMod val="75000"/>
                    </a:srgbClr>
                  </a:solidFill>
                </a:rPr>
                <a:t>Size</a:t>
              </a:r>
            </a:p>
          </p:txBody>
        </p:sp>
        <p:sp>
          <p:nvSpPr>
            <p:cNvPr id="47" name="TextBox 46"/>
            <p:cNvSpPr txBox="1"/>
            <p:nvPr/>
          </p:nvSpPr>
          <p:spPr bwMode="gray">
            <a:xfrm>
              <a:off x="6610805" y="6279378"/>
              <a:ext cx="572363" cy="159245"/>
            </a:xfrm>
            <a:prstGeom prst="rect">
              <a:avLst/>
            </a:prstGeom>
          </p:spPr>
          <p:txBody>
            <a:bodyPr vert="horz" wrap="none" lIns="91440" tIns="45720" rIns="91440" bIns="45720" rtlCol="0" anchor="ctr">
              <a:noAutofit/>
            </a:bodyPr>
            <a:lstStyle/>
            <a:p>
              <a:pPr algn="ctr" defTabSz="457200">
                <a:defRPr/>
              </a:pPr>
              <a:r>
                <a:rPr lang="en-IN" sz="1400" b="1" kern="0" dirty="0" smtClean="0">
                  <a:solidFill>
                    <a:srgbClr val="0E5580">
                      <a:lumMod val="75000"/>
                    </a:srgbClr>
                  </a:solidFill>
                </a:rPr>
                <a:t>Loyal </a:t>
              </a:r>
            </a:p>
            <a:p>
              <a:pPr algn="ctr" defTabSz="457200">
                <a:defRPr/>
              </a:pPr>
              <a:r>
                <a:rPr lang="en-IN" sz="1400" b="1" kern="0" dirty="0" smtClean="0">
                  <a:solidFill>
                    <a:srgbClr val="0E5580">
                      <a:lumMod val="75000"/>
                    </a:srgbClr>
                  </a:solidFill>
                </a:rPr>
                <a:t>Customers</a:t>
              </a:r>
            </a:p>
          </p:txBody>
        </p:sp>
        <p:pic>
          <p:nvPicPr>
            <p:cNvPr id="48" name="Picture 47"/>
            <p:cNvPicPr>
              <a:picLocks noChangeAspect="1"/>
            </p:cNvPicPr>
            <p:nvPr/>
          </p:nvPicPr>
          <p:blipFill>
            <a:blip r:embed="rId16"/>
            <a:stretch>
              <a:fillRect/>
            </a:stretch>
          </p:blipFill>
          <p:spPr>
            <a:xfrm>
              <a:off x="5744758" y="5726908"/>
              <a:ext cx="561488" cy="449638"/>
            </a:xfrm>
            <a:prstGeom prst="rect">
              <a:avLst/>
            </a:prstGeom>
          </p:spPr>
        </p:pic>
        <p:pic>
          <p:nvPicPr>
            <p:cNvPr id="49" name="Picture 40" descr="http://www.777icons.com/libs/phone/repeat-icon.gif"/>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04755" y="5717535"/>
              <a:ext cx="408095" cy="40809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2" descr="http://www.insightsurvey.co.za/wp-content/uploads/2015/02/Customer-Satisfaction-Loyalty-icon1-280x200.png"/>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51539" y="5061249"/>
              <a:ext cx="1081815" cy="7727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p:cNvGrpSpPr/>
          <p:nvPr/>
        </p:nvGrpSpPr>
        <p:grpSpPr>
          <a:xfrm>
            <a:off x="4624636" y="1281842"/>
            <a:ext cx="2811439" cy="2968031"/>
            <a:chOff x="4624636" y="1907307"/>
            <a:chExt cx="2811439" cy="2968031"/>
          </a:xfrm>
        </p:grpSpPr>
        <p:grpSp>
          <p:nvGrpSpPr>
            <p:cNvPr id="52" name="Group 51"/>
            <p:cNvGrpSpPr/>
            <p:nvPr/>
          </p:nvGrpSpPr>
          <p:grpSpPr>
            <a:xfrm>
              <a:off x="4624636" y="1907307"/>
              <a:ext cx="2811439" cy="2968031"/>
              <a:chOff x="4338033" y="3507331"/>
              <a:chExt cx="2811439" cy="1514903"/>
            </a:xfrm>
            <a:noFill/>
          </p:grpSpPr>
          <p:sp>
            <p:nvSpPr>
              <p:cNvPr id="56" name="Rectangle 55"/>
              <p:cNvSpPr/>
              <p:nvPr/>
            </p:nvSpPr>
            <p:spPr>
              <a:xfrm>
                <a:off x="4338033" y="3507331"/>
                <a:ext cx="2811439" cy="1514903"/>
              </a:xfrm>
              <a:prstGeom prst="rect">
                <a:avLst/>
              </a:prstGeom>
              <a:grpFill/>
              <a:ln w="28575" cap="rnd" cmpd="sng" algn="ctr">
                <a:solidFill>
                  <a:srgbClr val="0E5580">
                    <a:lumMod val="60000"/>
                    <a:lumOff val="40000"/>
                  </a:srgbClr>
                </a:solidFill>
                <a:prstDash val="solid"/>
              </a:ln>
              <a:effectLst/>
            </p:spPr>
            <p:txBody>
              <a:bodyPr rtlCol="0" anchor="ctr"/>
              <a:lstStyle/>
              <a:p>
                <a:pPr algn="ctr" defTabSz="457200">
                  <a:defRPr/>
                </a:pPr>
                <a:endParaRPr lang="en-IN" kern="0" smtClean="0">
                  <a:solidFill>
                    <a:prstClr val="white"/>
                  </a:solidFill>
                  <a:latin typeface="Century Gothic"/>
                </a:endParaRPr>
              </a:p>
            </p:txBody>
          </p:sp>
          <p:sp>
            <p:nvSpPr>
              <p:cNvPr id="57" name="Rectangle 56"/>
              <p:cNvSpPr/>
              <p:nvPr/>
            </p:nvSpPr>
            <p:spPr>
              <a:xfrm>
                <a:off x="4338033" y="3507331"/>
                <a:ext cx="1078174" cy="1514903"/>
              </a:xfrm>
              <a:prstGeom prst="rect">
                <a:avLst/>
              </a:prstGeom>
              <a:grpFill/>
              <a:ln w="28575" cap="rnd" cmpd="sng" algn="ctr">
                <a:solidFill>
                  <a:srgbClr val="0E5580">
                    <a:lumMod val="60000"/>
                    <a:lumOff val="40000"/>
                  </a:srgbClr>
                </a:solidFill>
                <a:prstDash val="solid"/>
              </a:ln>
              <a:effectLst/>
            </p:spPr>
            <p:txBody>
              <a:bodyPr rtlCol="0" anchor="ctr"/>
              <a:lstStyle/>
              <a:p>
                <a:pPr algn="ctr" defTabSz="457200">
                  <a:defRPr/>
                </a:pPr>
                <a:endParaRPr lang="en-IN" kern="0" smtClean="0">
                  <a:solidFill>
                    <a:prstClr val="white"/>
                  </a:solidFill>
                  <a:latin typeface="Century Gothic"/>
                </a:endParaRPr>
              </a:p>
            </p:txBody>
          </p:sp>
          <p:sp>
            <p:nvSpPr>
              <p:cNvPr id="58" name="Rectangle 57"/>
              <p:cNvSpPr/>
              <p:nvPr/>
            </p:nvSpPr>
            <p:spPr>
              <a:xfrm>
                <a:off x="6071297" y="3507331"/>
                <a:ext cx="1078175" cy="1514903"/>
              </a:xfrm>
              <a:prstGeom prst="rect">
                <a:avLst/>
              </a:prstGeom>
              <a:grpFill/>
              <a:ln w="28575" cap="rnd" cmpd="sng" algn="ctr">
                <a:solidFill>
                  <a:srgbClr val="0E5580">
                    <a:lumMod val="60000"/>
                    <a:lumOff val="40000"/>
                  </a:srgbClr>
                </a:solidFill>
                <a:prstDash val="solid"/>
              </a:ln>
              <a:effectLst/>
            </p:spPr>
            <p:txBody>
              <a:bodyPr rtlCol="0" anchor="ctr"/>
              <a:lstStyle/>
              <a:p>
                <a:pPr algn="ctr" defTabSz="457200">
                  <a:defRPr/>
                </a:pPr>
                <a:endParaRPr lang="en-IN" kern="0" smtClean="0">
                  <a:solidFill>
                    <a:prstClr val="white"/>
                  </a:solidFill>
                  <a:latin typeface="Century Gothic"/>
                </a:endParaRPr>
              </a:p>
            </p:txBody>
          </p:sp>
        </p:grpSp>
        <p:sp>
          <p:nvSpPr>
            <p:cNvPr id="53" name="Rectangle 52"/>
            <p:cNvSpPr/>
            <p:nvPr/>
          </p:nvSpPr>
          <p:spPr>
            <a:xfrm>
              <a:off x="4921534" y="2321118"/>
              <a:ext cx="2208915" cy="2224655"/>
            </a:xfrm>
            <a:prstGeom prst="rect">
              <a:avLst/>
            </a:prstGeom>
            <a:solidFill>
              <a:sysClr val="window" lastClr="FFFFFF"/>
            </a:solidFill>
            <a:ln w="19050" cap="rnd" cmpd="sng" algn="ctr">
              <a:solidFill>
                <a:srgbClr val="0E5580">
                  <a:lumMod val="60000"/>
                  <a:lumOff val="40000"/>
                </a:srgbClr>
              </a:solidFill>
              <a:prstDash val="solid"/>
            </a:ln>
            <a:effectLst/>
          </p:spPr>
          <p:txBody>
            <a:bodyPr rtlCol="0" anchor="t"/>
            <a:lstStyle/>
            <a:p>
              <a:pPr algn="ctr" defTabSz="457200">
                <a:defRPr/>
              </a:pPr>
              <a:r>
                <a:rPr lang="en-IN" sz="1600" b="1" u="sng" kern="0" dirty="0" smtClean="0">
                  <a:solidFill>
                    <a:srgbClr val="0E5580">
                      <a:lumMod val="75000"/>
                    </a:srgbClr>
                  </a:solidFill>
                  <a:latin typeface="Century Gothic"/>
                </a:rPr>
                <a:t>Store Performance</a:t>
              </a:r>
            </a:p>
            <a:p>
              <a:pPr algn="ctr" defTabSz="457200">
                <a:defRPr/>
              </a:pPr>
              <a:r>
                <a:rPr lang="en-IN" sz="1400" kern="0" dirty="0" smtClean="0">
                  <a:solidFill>
                    <a:srgbClr val="0E5580">
                      <a:lumMod val="75000"/>
                    </a:srgbClr>
                  </a:solidFill>
                  <a:latin typeface="Century Gothic"/>
                </a:rPr>
                <a:t>Revenue</a:t>
              </a:r>
            </a:p>
            <a:p>
              <a:pPr algn="ctr" defTabSz="457200">
                <a:defRPr/>
              </a:pPr>
              <a:r>
                <a:rPr lang="en-IN" sz="1400" kern="0" dirty="0" smtClean="0">
                  <a:solidFill>
                    <a:srgbClr val="0E5580">
                      <a:lumMod val="75000"/>
                    </a:srgbClr>
                  </a:solidFill>
                  <a:latin typeface="Century Gothic"/>
                </a:rPr>
                <a:t>Fixed Cost</a:t>
              </a:r>
            </a:p>
            <a:p>
              <a:pPr algn="ctr" defTabSz="457200">
                <a:defRPr/>
              </a:pPr>
              <a:r>
                <a:rPr lang="en-IN" sz="1400" kern="0" dirty="0" smtClean="0">
                  <a:solidFill>
                    <a:srgbClr val="0E5580">
                      <a:lumMod val="75000"/>
                    </a:srgbClr>
                  </a:solidFill>
                  <a:latin typeface="Century Gothic"/>
                </a:rPr>
                <a:t>Variable Cost</a:t>
              </a:r>
            </a:p>
            <a:p>
              <a:pPr algn="ctr" defTabSz="457200">
                <a:defRPr/>
              </a:pPr>
              <a:r>
                <a:rPr lang="en-IN" sz="1400" kern="0" dirty="0" smtClean="0">
                  <a:solidFill>
                    <a:srgbClr val="0E5580">
                      <a:lumMod val="75000"/>
                    </a:srgbClr>
                  </a:solidFill>
                  <a:latin typeface="Century Gothic"/>
                </a:rPr>
                <a:t>Profitability</a:t>
              </a:r>
            </a:p>
            <a:p>
              <a:pPr algn="ctr" defTabSz="457200">
                <a:defRPr/>
              </a:pPr>
              <a:r>
                <a:rPr lang="en-IN" sz="1400" kern="0" dirty="0" smtClean="0">
                  <a:solidFill>
                    <a:srgbClr val="0E5580">
                      <a:lumMod val="75000"/>
                    </a:srgbClr>
                  </a:solidFill>
                  <a:latin typeface="Century Gothic"/>
                </a:rPr>
                <a:t>----------------------------------</a:t>
              </a:r>
            </a:p>
          </p:txBody>
        </p:sp>
        <p:sp>
          <p:nvSpPr>
            <p:cNvPr id="54" name="Rectangle 53"/>
            <p:cNvSpPr/>
            <p:nvPr/>
          </p:nvSpPr>
          <p:spPr>
            <a:xfrm>
              <a:off x="4663679" y="2689904"/>
              <a:ext cx="202249" cy="1536875"/>
            </a:xfrm>
            <a:prstGeom prst="rect">
              <a:avLst/>
            </a:prstGeom>
            <a:noFill/>
            <a:ln w="19050" cap="rnd" cmpd="sng" algn="ctr">
              <a:noFill/>
              <a:prstDash val="solid"/>
            </a:ln>
            <a:effectLst/>
          </p:spPr>
          <p:txBody>
            <a:bodyPr vert="vert270" rtlCol="0" anchor="ctr"/>
            <a:lstStyle/>
            <a:p>
              <a:pPr algn="ctr" defTabSz="457200">
                <a:defRPr/>
              </a:pPr>
              <a:r>
                <a:rPr lang="en-IN" sz="1600" b="1" kern="0" dirty="0" smtClean="0">
                  <a:solidFill>
                    <a:srgbClr val="0E5580">
                      <a:lumMod val="75000"/>
                    </a:srgbClr>
                  </a:solidFill>
                  <a:latin typeface="Century Gothic"/>
                </a:rPr>
                <a:t>New</a:t>
              </a:r>
              <a:r>
                <a:rPr lang="en-IN" b="1" kern="0" dirty="0" smtClean="0">
                  <a:solidFill>
                    <a:srgbClr val="0E5580">
                      <a:lumMod val="75000"/>
                    </a:srgbClr>
                  </a:solidFill>
                  <a:latin typeface="Century Gothic"/>
                </a:rPr>
                <a:t> Stores</a:t>
              </a:r>
            </a:p>
          </p:txBody>
        </p:sp>
        <p:sp>
          <p:nvSpPr>
            <p:cNvPr id="55" name="Rectangle 54"/>
            <p:cNvSpPr/>
            <p:nvPr/>
          </p:nvSpPr>
          <p:spPr>
            <a:xfrm flipH="1" flipV="1">
              <a:off x="7201661" y="2666976"/>
              <a:ext cx="193878" cy="1826752"/>
            </a:xfrm>
            <a:prstGeom prst="rect">
              <a:avLst/>
            </a:prstGeom>
            <a:noFill/>
            <a:ln w="19050" cap="rnd" cmpd="sng" algn="ctr">
              <a:noFill/>
              <a:prstDash val="solid"/>
            </a:ln>
            <a:effectLst/>
          </p:spPr>
          <p:txBody>
            <a:bodyPr vert="vert270" rtlCol="0" anchor="ctr"/>
            <a:lstStyle/>
            <a:p>
              <a:pPr algn="ctr" defTabSz="457200">
                <a:defRPr/>
              </a:pPr>
              <a:r>
                <a:rPr lang="en-IN" sz="1600" b="1" kern="0" dirty="0" smtClean="0">
                  <a:solidFill>
                    <a:srgbClr val="0E5580">
                      <a:lumMod val="75000"/>
                    </a:srgbClr>
                  </a:solidFill>
                  <a:latin typeface="Century Gothic"/>
                </a:rPr>
                <a:t>Existing</a:t>
              </a:r>
              <a:r>
                <a:rPr lang="en-IN" b="1" kern="0" dirty="0" smtClean="0">
                  <a:solidFill>
                    <a:srgbClr val="0E5580">
                      <a:lumMod val="75000"/>
                    </a:srgbClr>
                  </a:solidFill>
                  <a:latin typeface="Century Gothic"/>
                </a:rPr>
                <a:t> </a:t>
              </a:r>
              <a:r>
                <a:rPr lang="en-IN" sz="1600" b="1" kern="0" dirty="0" smtClean="0">
                  <a:solidFill>
                    <a:srgbClr val="0E5580">
                      <a:lumMod val="75000"/>
                    </a:srgbClr>
                  </a:solidFill>
                  <a:latin typeface="Century Gothic"/>
                </a:rPr>
                <a:t>Stores</a:t>
              </a:r>
              <a:endParaRPr lang="en-IN" b="1" kern="0" dirty="0" smtClean="0">
                <a:solidFill>
                  <a:srgbClr val="0E5580">
                    <a:lumMod val="75000"/>
                  </a:srgbClr>
                </a:solidFill>
                <a:latin typeface="Century Gothic"/>
              </a:endParaRPr>
            </a:p>
          </p:txBody>
        </p:sp>
      </p:grpSp>
      <p:sp>
        <p:nvSpPr>
          <p:cNvPr id="59" name="Striped Right Arrow 58"/>
          <p:cNvSpPr/>
          <p:nvPr/>
        </p:nvSpPr>
        <p:spPr>
          <a:xfrm>
            <a:off x="3586255" y="2013237"/>
            <a:ext cx="848891" cy="484632"/>
          </a:xfrm>
          <a:prstGeom prst="striped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defRPr/>
            </a:pPr>
            <a:endParaRPr lang="en-IN" kern="0" smtClean="0">
              <a:solidFill>
                <a:prstClr val="white"/>
              </a:solidFill>
              <a:latin typeface="Century Gothic"/>
            </a:endParaRPr>
          </a:p>
        </p:txBody>
      </p:sp>
      <p:sp>
        <p:nvSpPr>
          <p:cNvPr id="60" name="Striped Right Arrow 59"/>
          <p:cNvSpPr/>
          <p:nvPr/>
        </p:nvSpPr>
        <p:spPr>
          <a:xfrm>
            <a:off x="3534142" y="3661242"/>
            <a:ext cx="848891" cy="484632"/>
          </a:xfrm>
          <a:prstGeom prst="striped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defRPr/>
            </a:pPr>
            <a:endParaRPr lang="en-IN" kern="0" smtClean="0">
              <a:solidFill>
                <a:prstClr val="white"/>
              </a:solidFill>
              <a:latin typeface="Century Gothic"/>
            </a:endParaRPr>
          </a:p>
        </p:txBody>
      </p:sp>
      <p:sp>
        <p:nvSpPr>
          <p:cNvPr id="61" name="Striped Right Arrow 60"/>
          <p:cNvSpPr/>
          <p:nvPr/>
        </p:nvSpPr>
        <p:spPr>
          <a:xfrm rot="10800000">
            <a:off x="7610092" y="2029315"/>
            <a:ext cx="848891" cy="484632"/>
          </a:xfrm>
          <a:prstGeom prst="striped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defRPr/>
            </a:pPr>
            <a:endParaRPr lang="en-IN" kern="0" smtClean="0">
              <a:solidFill>
                <a:prstClr val="white"/>
              </a:solidFill>
              <a:latin typeface="Century Gothic"/>
            </a:endParaRPr>
          </a:p>
        </p:txBody>
      </p:sp>
      <p:sp>
        <p:nvSpPr>
          <p:cNvPr id="62" name="Striped Right Arrow 61"/>
          <p:cNvSpPr/>
          <p:nvPr/>
        </p:nvSpPr>
        <p:spPr>
          <a:xfrm rot="10800000">
            <a:off x="7578250" y="3421361"/>
            <a:ext cx="848891" cy="484632"/>
          </a:xfrm>
          <a:prstGeom prst="striped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defRPr/>
            </a:pPr>
            <a:endParaRPr lang="en-IN" kern="0" smtClean="0">
              <a:solidFill>
                <a:prstClr val="white"/>
              </a:solidFill>
              <a:latin typeface="Century Gothic"/>
            </a:endParaRPr>
          </a:p>
        </p:txBody>
      </p:sp>
      <p:sp>
        <p:nvSpPr>
          <p:cNvPr id="63" name="Striped Right Arrow 62"/>
          <p:cNvSpPr/>
          <p:nvPr/>
        </p:nvSpPr>
        <p:spPr>
          <a:xfrm rot="16200000">
            <a:off x="5857575" y="4193466"/>
            <a:ext cx="335855" cy="484632"/>
          </a:xfrm>
          <a:prstGeom prst="striped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defRPr/>
            </a:pPr>
            <a:endParaRPr lang="en-IN" kern="0" smtClean="0">
              <a:solidFill>
                <a:prstClr val="white"/>
              </a:solidFill>
              <a:latin typeface="Century Gothic"/>
            </a:endParaRPr>
          </a:p>
        </p:txBody>
      </p:sp>
      <p:sp>
        <p:nvSpPr>
          <p:cNvPr id="64" name="TextBox 63"/>
          <p:cNvSpPr txBox="1"/>
          <p:nvPr/>
        </p:nvSpPr>
        <p:spPr bwMode="gray">
          <a:xfrm>
            <a:off x="5103873" y="2954887"/>
            <a:ext cx="1952565" cy="1169551"/>
          </a:xfrm>
          <a:prstGeom prst="rect">
            <a:avLst/>
          </a:prstGeom>
        </p:spPr>
        <p:txBody>
          <a:bodyPr vert="horz" wrap="square" lIns="91440" tIns="45720" rIns="91440" bIns="45720" rtlCol="0" anchor="ctr">
            <a:spAutoFit/>
          </a:bodyPr>
          <a:lstStyle/>
          <a:p>
            <a:pPr algn="ctr" defTabSz="457200"/>
            <a:r>
              <a:rPr lang="en-IN" sz="1400" b="1" dirty="0">
                <a:solidFill>
                  <a:srgbClr val="C00000"/>
                </a:solidFill>
                <a:latin typeface="Century Gothic"/>
              </a:rPr>
              <a:t>Better ROI</a:t>
            </a:r>
          </a:p>
          <a:p>
            <a:pPr algn="ctr" defTabSz="457200"/>
            <a:r>
              <a:rPr lang="en-IN" sz="1400" b="1" dirty="0">
                <a:solidFill>
                  <a:srgbClr val="C00000"/>
                </a:solidFill>
                <a:latin typeface="Century Gothic"/>
              </a:rPr>
              <a:t>Reduction in Breakeven Time</a:t>
            </a:r>
          </a:p>
          <a:p>
            <a:pPr algn="ctr" defTabSz="457200"/>
            <a:r>
              <a:rPr lang="en-IN" sz="1400" b="1" dirty="0">
                <a:solidFill>
                  <a:srgbClr val="C00000"/>
                </a:solidFill>
                <a:latin typeface="Century Gothic"/>
              </a:rPr>
              <a:t>Store Benchmarking</a:t>
            </a:r>
          </a:p>
          <a:p>
            <a:endParaRPr lang="en-IN" sz="1400" dirty="0">
              <a:solidFill>
                <a:prstClr val="black"/>
              </a:solidFill>
              <a:latin typeface="Century Gothic"/>
            </a:endParaRPr>
          </a:p>
        </p:txBody>
      </p:sp>
      <p:pic>
        <p:nvPicPr>
          <p:cNvPr id="65" name="Picture 64"/>
          <p:cNvPicPr>
            <a:picLocks noChangeAspect="1"/>
          </p:cNvPicPr>
          <p:nvPr/>
        </p:nvPicPr>
        <p:blipFill>
          <a:blip r:embed="rId1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8181" y="2567378"/>
            <a:ext cx="374650" cy="374650"/>
          </a:xfrm>
          <a:prstGeom prst="rect">
            <a:avLst/>
          </a:prstGeom>
        </p:spPr>
      </p:pic>
      <p:sp>
        <p:nvSpPr>
          <p:cNvPr id="66" name="TextBox 65"/>
          <p:cNvSpPr txBox="1"/>
          <p:nvPr/>
        </p:nvSpPr>
        <p:spPr bwMode="gray">
          <a:xfrm>
            <a:off x="543954" y="2983781"/>
            <a:ext cx="572363" cy="159245"/>
          </a:xfrm>
          <a:prstGeom prst="rect">
            <a:avLst/>
          </a:prstGeom>
        </p:spPr>
        <p:txBody>
          <a:bodyPr vert="horz" wrap="none" lIns="91440" tIns="45720" rIns="91440" bIns="45720" rtlCol="0" anchor="ctr">
            <a:noAutofit/>
          </a:bodyPr>
          <a:lstStyle/>
          <a:p>
            <a:pPr defTabSz="457200">
              <a:defRPr/>
            </a:pPr>
            <a:r>
              <a:rPr lang="en-IN" sz="1400" b="1" kern="0" dirty="0" smtClean="0">
                <a:solidFill>
                  <a:srgbClr val="0E5580">
                    <a:lumMod val="75000"/>
                  </a:srgbClr>
                </a:solidFill>
              </a:rPr>
              <a:t>Traffic</a:t>
            </a:r>
          </a:p>
        </p:txBody>
      </p:sp>
      <p:pic>
        <p:nvPicPr>
          <p:cNvPr id="67" name="Picture 2" descr="Related image"/>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541341" y="2533191"/>
            <a:ext cx="494050" cy="456996"/>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bwMode="gray">
          <a:xfrm>
            <a:off x="1301658" y="3033149"/>
            <a:ext cx="572363" cy="159245"/>
          </a:xfrm>
          <a:prstGeom prst="rect">
            <a:avLst/>
          </a:prstGeom>
        </p:spPr>
        <p:txBody>
          <a:bodyPr vert="horz" wrap="none" lIns="91440" tIns="45720" rIns="91440" bIns="45720" rtlCol="0" anchor="ctr">
            <a:noAutofit/>
          </a:bodyPr>
          <a:lstStyle/>
          <a:p>
            <a:pPr defTabSz="457200">
              <a:defRPr/>
            </a:pPr>
            <a:r>
              <a:rPr lang="en-IN" sz="1400" b="1" kern="0" dirty="0" err="1" smtClean="0">
                <a:solidFill>
                  <a:srgbClr val="0E5580">
                    <a:lumMod val="75000"/>
                  </a:srgbClr>
                </a:solidFill>
              </a:rPr>
              <a:t>eShopping</a:t>
            </a:r>
            <a:r>
              <a:rPr lang="en-IN" sz="1400" b="1" kern="0" dirty="0" smtClean="0">
                <a:solidFill>
                  <a:srgbClr val="0E5580">
                    <a:lumMod val="75000"/>
                  </a:srgbClr>
                </a:solidFill>
              </a:rPr>
              <a:t> </a:t>
            </a:r>
          </a:p>
          <a:p>
            <a:pPr defTabSz="457200">
              <a:defRPr/>
            </a:pPr>
            <a:r>
              <a:rPr lang="en-IN" sz="1400" b="1" kern="0" dirty="0" smtClean="0">
                <a:solidFill>
                  <a:srgbClr val="0E5580">
                    <a:lumMod val="75000"/>
                  </a:srgbClr>
                </a:solidFill>
              </a:rPr>
              <a:t>Penetration</a:t>
            </a:r>
          </a:p>
        </p:txBody>
      </p:sp>
      <p:pic>
        <p:nvPicPr>
          <p:cNvPr id="69" name="Picture 6" descr="Related image"/>
          <p:cNvPicPr>
            <a:picLocks noChangeAspect="1" noChangeArrowheads="1"/>
          </p:cNvPicPr>
          <p:nvPr/>
        </p:nvPicPr>
        <p:blipFill rotWithShape="1">
          <a:blip r:embed="rId21">
            <a:duotone>
              <a:srgbClr val="5AA0F5">
                <a:shade val="45000"/>
                <a:satMod val="135000"/>
              </a:srgbClr>
              <a:prstClr val="white"/>
            </a:duotone>
            <a:extLst>
              <a:ext uri="{28A0092B-C50C-407E-A947-70E740481C1C}">
                <a14:useLocalDpi xmlns:a14="http://schemas.microsoft.com/office/drawing/2010/main" val="0"/>
              </a:ext>
            </a:extLst>
          </a:blip>
          <a:srcRect l="15064" t="15804" r="10381"/>
          <a:stretch/>
        </p:blipFill>
        <p:spPr bwMode="auto">
          <a:xfrm>
            <a:off x="2658888" y="2627597"/>
            <a:ext cx="381872" cy="322430"/>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p:cNvSpPr txBox="1"/>
          <p:nvPr/>
        </p:nvSpPr>
        <p:spPr bwMode="gray">
          <a:xfrm>
            <a:off x="2548764" y="3018122"/>
            <a:ext cx="572363" cy="159245"/>
          </a:xfrm>
          <a:prstGeom prst="rect">
            <a:avLst/>
          </a:prstGeom>
        </p:spPr>
        <p:txBody>
          <a:bodyPr vert="horz" wrap="none" lIns="91440" tIns="45720" rIns="91440" bIns="45720" rtlCol="0" anchor="ctr">
            <a:noAutofit/>
          </a:bodyPr>
          <a:lstStyle/>
          <a:p>
            <a:pPr algn="ctr" defTabSz="457200">
              <a:defRPr/>
            </a:pPr>
            <a:r>
              <a:rPr lang="en-IN" sz="1400" b="1" kern="0" dirty="0" smtClean="0">
                <a:solidFill>
                  <a:srgbClr val="0E5580">
                    <a:lumMod val="75000"/>
                  </a:srgbClr>
                </a:solidFill>
              </a:rPr>
              <a:t>Real </a:t>
            </a:r>
          </a:p>
          <a:p>
            <a:pPr algn="ctr" defTabSz="457200">
              <a:defRPr/>
            </a:pPr>
            <a:r>
              <a:rPr lang="en-IN" sz="1400" b="1" kern="0" dirty="0" smtClean="0">
                <a:solidFill>
                  <a:srgbClr val="0E5580">
                    <a:lumMod val="75000"/>
                  </a:srgbClr>
                </a:solidFill>
              </a:rPr>
              <a:t>Estate</a:t>
            </a:r>
          </a:p>
        </p:txBody>
      </p:sp>
      <p:pic>
        <p:nvPicPr>
          <p:cNvPr id="71" name="Picture 8" descr="Related image"/>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063541" y="4216856"/>
            <a:ext cx="685898" cy="34294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0" descr="Related image"/>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789368" y="4059506"/>
            <a:ext cx="521668" cy="57019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2" descr="Related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745446" y="4854898"/>
            <a:ext cx="830833" cy="622323"/>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bwMode="gray">
          <a:xfrm>
            <a:off x="9120262" y="4622071"/>
            <a:ext cx="572363" cy="159245"/>
          </a:xfrm>
          <a:prstGeom prst="rect">
            <a:avLst/>
          </a:prstGeom>
        </p:spPr>
        <p:txBody>
          <a:bodyPr vert="horz" wrap="none" lIns="91440" tIns="45720" rIns="91440" bIns="45720" rtlCol="0" anchor="ctr">
            <a:noAutofit/>
          </a:bodyPr>
          <a:lstStyle/>
          <a:p>
            <a:pPr defTabSz="457200">
              <a:defRPr/>
            </a:pPr>
            <a:r>
              <a:rPr lang="en-IN" sz="1400" b="1" kern="0" dirty="0" smtClean="0">
                <a:solidFill>
                  <a:srgbClr val="0E5580">
                    <a:lumMod val="75000"/>
                  </a:srgbClr>
                </a:solidFill>
              </a:rPr>
              <a:t>Promotions</a:t>
            </a:r>
          </a:p>
        </p:txBody>
      </p:sp>
      <p:sp>
        <p:nvSpPr>
          <p:cNvPr id="75" name="TextBox 74"/>
          <p:cNvSpPr txBox="1"/>
          <p:nvPr/>
        </p:nvSpPr>
        <p:spPr bwMode="gray">
          <a:xfrm>
            <a:off x="10298875" y="4635541"/>
            <a:ext cx="572363" cy="159245"/>
          </a:xfrm>
          <a:prstGeom prst="rect">
            <a:avLst/>
          </a:prstGeom>
        </p:spPr>
        <p:txBody>
          <a:bodyPr vert="horz" wrap="none" lIns="91440" tIns="45720" rIns="91440" bIns="45720" rtlCol="0" anchor="ctr">
            <a:noAutofit/>
          </a:bodyPr>
          <a:lstStyle/>
          <a:p>
            <a:pPr defTabSz="457200">
              <a:defRPr/>
            </a:pPr>
            <a:r>
              <a:rPr lang="en-IN" sz="1400" b="1" kern="0" dirty="0" smtClean="0">
                <a:solidFill>
                  <a:srgbClr val="0E5580">
                    <a:lumMod val="75000"/>
                  </a:srgbClr>
                </a:solidFill>
              </a:rPr>
              <a:t>In –store display</a:t>
            </a:r>
          </a:p>
        </p:txBody>
      </p:sp>
      <p:sp>
        <p:nvSpPr>
          <p:cNvPr id="76" name="TextBox 75"/>
          <p:cNvSpPr txBox="1"/>
          <p:nvPr/>
        </p:nvSpPr>
        <p:spPr bwMode="gray">
          <a:xfrm>
            <a:off x="9796595" y="5340800"/>
            <a:ext cx="572363" cy="159245"/>
          </a:xfrm>
          <a:prstGeom prst="rect">
            <a:avLst/>
          </a:prstGeom>
        </p:spPr>
        <p:txBody>
          <a:bodyPr vert="horz" wrap="none" lIns="91440" tIns="45720" rIns="91440" bIns="45720" rtlCol="0" anchor="ctr">
            <a:noAutofit/>
          </a:bodyPr>
          <a:lstStyle/>
          <a:p>
            <a:pPr defTabSz="457200">
              <a:defRPr/>
            </a:pPr>
            <a:r>
              <a:rPr lang="en-IN" sz="1400" b="1" kern="0" dirty="0" smtClean="0">
                <a:solidFill>
                  <a:srgbClr val="0E5580">
                    <a:lumMod val="75000"/>
                  </a:srgbClr>
                </a:solidFill>
              </a:rPr>
              <a:t>Incentives</a:t>
            </a:r>
          </a:p>
        </p:txBody>
      </p:sp>
      <p:sp>
        <p:nvSpPr>
          <p:cNvPr id="77" name="Rectangle 76"/>
          <p:cNvSpPr/>
          <p:nvPr/>
        </p:nvSpPr>
        <p:spPr>
          <a:xfrm>
            <a:off x="10470462" y="5827085"/>
            <a:ext cx="1440553" cy="156392"/>
          </a:xfrm>
          <a:prstGeom prst="rect">
            <a:avLst/>
          </a:prstGeom>
          <a:solidFill>
            <a:srgbClr val="0E5580">
              <a:lumMod val="40000"/>
              <a:lumOff val="60000"/>
            </a:srgbClr>
          </a:solidFill>
          <a:ln w="28575" cap="rnd" cmpd="sng" algn="ctr">
            <a:solidFill>
              <a:srgbClr val="0E5580">
                <a:lumMod val="60000"/>
                <a:lumOff val="40000"/>
              </a:srgbClr>
            </a:solidFill>
            <a:prstDash val="solid"/>
          </a:ln>
          <a:effectLst/>
        </p:spPr>
        <p:txBody>
          <a:bodyPr rtlCol="0" anchor="ctr"/>
          <a:lstStyle/>
          <a:p>
            <a:pPr algn="ctr" defTabSz="457200">
              <a:defRPr/>
            </a:pPr>
            <a:r>
              <a:rPr lang="en-IN" sz="1000" b="1" kern="0" dirty="0" smtClean="0">
                <a:solidFill>
                  <a:srgbClr val="0E5580">
                    <a:lumMod val="75000"/>
                  </a:srgbClr>
                </a:solidFill>
                <a:latin typeface="Century Gothic"/>
              </a:rPr>
              <a:t>External Factors</a:t>
            </a:r>
          </a:p>
        </p:txBody>
      </p:sp>
      <p:sp>
        <p:nvSpPr>
          <p:cNvPr id="78" name="Rectangle 77"/>
          <p:cNvSpPr/>
          <p:nvPr/>
        </p:nvSpPr>
        <p:spPr>
          <a:xfrm>
            <a:off x="10470462" y="6054402"/>
            <a:ext cx="1440553" cy="156392"/>
          </a:xfrm>
          <a:prstGeom prst="rect">
            <a:avLst/>
          </a:prstGeom>
          <a:solidFill>
            <a:srgbClr val="0E5580">
              <a:lumMod val="50000"/>
            </a:srgbClr>
          </a:solidFill>
          <a:ln w="28575" cap="rnd" cmpd="sng" algn="ctr">
            <a:solidFill>
              <a:srgbClr val="0E5580">
                <a:lumMod val="60000"/>
                <a:lumOff val="40000"/>
              </a:srgbClr>
            </a:solidFill>
            <a:prstDash val="solid"/>
          </a:ln>
          <a:effectLst/>
        </p:spPr>
        <p:txBody>
          <a:bodyPr rtlCol="0" anchor="ctr"/>
          <a:lstStyle/>
          <a:p>
            <a:pPr algn="ctr" defTabSz="457200">
              <a:defRPr/>
            </a:pPr>
            <a:r>
              <a:rPr lang="en-IN" sz="1000" b="1" kern="0" dirty="0" smtClean="0">
                <a:solidFill>
                  <a:prstClr val="white"/>
                </a:solidFill>
                <a:latin typeface="Century Gothic"/>
              </a:rPr>
              <a:t>Internal Factors</a:t>
            </a:r>
          </a:p>
        </p:txBody>
      </p:sp>
      <p:pic>
        <p:nvPicPr>
          <p:cNvPr id="79" name="Picture 78"/>
          <p:cNvPicPr>
            <a:picLocks noChangeAspect="1"/>
          </p:cNvPicPr>
          <p:nvPr/>
        </p:nvPicPr>
        <p:blipFill rotWithShape="1">
          <a:blip r:embed="rId25"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80" name="Rectangle 79"/>
          <p:cNvSpPr/>
          <p:nvPr/>
        </p:nvSpPr>
        <p:spPr>
          <a:xfrm>
            <a:off x="6002452" y="6572578"/>
            <a:ext cx="6096000" cy="230832"/>
          </a:xfrm>
          <a:prstGeom prst="rect">
            <a:avLst/>
          </a:prstGeom>
        </p:spPr>
        <p:txBody>
          <a:bodyPr>
            <a:spAutoFit/>
          </a:bodyPr>
          <a:lstStyle/>
          <a:p>
            <a:pPr algn="r"/>
            <a:r>
              <a:rPr lang="en-IN" sz="900" dirty="0" smtClean="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81" name="Group 80"/>
          <p:cNvGrpSpPr/>
          <p:nvPr/>
        </p:nvGrpSpPr>
        <p:grpSpPr>
          <a:xfrm>
            <a:off x="1" y="237066"/>
            <a:ext cx="12192000" cy="523220"/>
            <a:chOff x="1" y="291779"/>
            <a:chExt cx="12192000" cy="523220"/>
          </a:xfrm>
        </p:grpSpPr>
        <p:cxnSp>
          <p:nvCxnSpPr>
            <p:cNvPr id="82" name="Straight Connector 81"/>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3409548" y="291779"/>
              <a:ext cx="5372946"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Store </a:t>
              </a:r>
              <a:r>
                <a:rPr lang="en-IN" sz="2800" b="1" dirty="0">
                  <a:solidFill>
                    <a:srgbClr val="0070C0"/>
                  </a:solidFill>
                  <a:latin typeface="Leelawadee UI" panose="020B0502040204020203" pitchFamily="34" charset="-34"/>
                  <a:cs typeface="Leelawadee UI" panose="020B0502040204020203" pitchFamily="34" charset="-34"/>
                </a:rPr>
                <a:t>O</a:t>
              </a:r>
              <a:r>
                <a:rPr lang="en-IN" sz="2800" b="1" dirty="0" smtClean="0">
                  <a:solidFill>
                    <a:srgbClr val="0070C0"/>
                  </a:solidFill>
                  <a:latin typeface="Leelawadee UI" panose="020B0502040204020203" pitchFamily="34" charset="-34"/>
                  <a:cs typeface="Leelawadee UI" panose="020B0502040204020203" pitchFamily="34" charset="-34"/>
                </a:rPr>
                <a:t>ptimization Framework</a:t>
              </a:r>
            </a:p>
          </p:txBody>
        </p:sp>
      </p:grpSp>
      <p:sp>
        <p:nvSpPr>
          <p:cNvPr id="84" name="Slide Number Placeholder 3"/>
          <p:cNvSpPr>
            <a:spLocks noGrp="1"/>
          </p:cNvSpPr>
          <p:nvPr>
            <p:ph type="sldNum" sz="quarter" idx="12"/>
          </p:nvPr>
        </p:nvSpPr>
        <p:spPr>
          <a:xfrm>
            <a:off x="9448800" y="6350"/>
            <a:ext cx="2743200" cy="365125"/>
          </a:xfrm>
        </p:spPr>
        <p:txBody>
          <a:bodyPr/>
          <a:lstStyle/>
          <a:p>
            <a:r>
              <a:rPr lang="en-US" dirty="0" smtClean="0">
                <a:solidFill>
                  <a:srgbClr val="0E5580"/>
                </a:solidFill>
              </a:rPr>
              <a:t>2</a:t>
            </a:r>
            <a:endParaRPr lang="en-US" dirty="0">
              <a:solidFill>
                <a:srgbClr val="0E5580"/>
              </a:solidFill>
            </a:endParaRPr>
          </a:p>
        </p:txBody>
      </p:sp>
      <p:pic>
        <p:nvPicPr>
          <p:cNvPr id="88" name="Picture 18" descr="https://scrivito-public-cdn.s3-eu-west-1.amazonaws.com/f152d078e18222739495b38742ac2b85/b06cafce0659bcd0/0ad262e3691daea80d4e154027efa9a1/Store_Application_Page_Icon.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0644018" y="2557831"/>
            <a:ext cx="454440" cy="454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6035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18</a:t>
            </a:fld>
            <a:endParaRPr lang="en-US" dirty="0">
              <a:solidFill>
                <a:srgbClr val="0E5580"/>
              </a:solidFill>
            </a:endParaRPr>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7" name="Rectangle 6"/>
          <p:cNvSpPr/>
          <p:nvPr/>
        </p:nvSpPr>
        <p:spPr>
          <a:xfrm>
            <a:off x="6002452" y="6572578"/>
            <a:ext cx="6096000" cy="230832"/>
          </a:xfrm>
          <a:prstGeom prst="rect">
            <a:avLst/>
          </a:prstGeom>
        </p:spPr>
        <p:txBody>
          <a:bodyPr>
            <a:spAutoFit/>
          </a:bodyPr>
          <a:lstStyle/>
          <a:p>
            <a:pPr algn="r"/>
            <a:r>
              <a:rPr lang="en-IN" sz="900" dirty="0" smtClean="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8" name="Group 7"/>
          <p:cNvGrpSpPr/>
          <p:nvPr/>
        </p:nvGrpSpPr>
        <p:grpSpPr>
          <a:xfrm>
            <a:off x="1" y="237066"/>
            <a:ext cx="12192000" cy="523220"/>
            <a:chOff x="1" y="291779"/>
            <a:chExt cx="12192000" cy="523220"/>
          </a:xfrm>
        </p:grpSpPr>
        <p:cxnSp>
          <p:nvCxnSpPr>
            <p:cNvPr id="9" name="Straight Connector 8"/>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419928" y="291779"/>
              <a:ext cx="7352206"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The Journey from Data to Business Results</a:t>
              </a:r>
            </a:p>
          </p:txBody>
        </p:sp>
      </p:grpSp>
      <p:grpSp>
        <p:nvGrpSpPr>
          <p:cNvPr id="13" name="Group 12"/>
          <p:cNvGrpSpPr/>
          <p:nvPr/>
        </p:nvGrpSpPr>
        <p:grpSpPr>
          <a:xfrm>
            <a:off x="0" y="1167183"/>
            <a:ext cx="12192000" cy="618495"/>
            <a:chOff x="-4693772" y="2132960"/>
            <a:chExt cx="5900842" cy="479192"/>
          </a:xfrm>
        </p:grpSpPr>
        <p:sp>
          <p:nvSpPr>
            <p:cNvPr id="14" name="Pentagon 13"/>
            <p:cNvSpPr/>
            <p:nvPr/>
          </p:nvSpPr>
          <p:spPr>
            <a:xfrm>
              <a:off x="-717487" y="2132960"/>
              <a:ext cx="1924557" cy="479192"/>
            </a:xfrm>
            <a:prstGeom prst="homePlate">
              <a:avLst/>
            </a:prstGeom>
            <a:solidFill>
              <a:srgbClr val="212745">
                <a:lumMod val="40000"/>
                <a:lumOff val="60000"/>
              </a:srgbClr>
            </a:solidFill>
            <a:ln w="12700" cap="flat" cmpd="sng" algn="ctr">
              <a:noFill/>
              <a:prstDash val="solid"/>
              <a:miter lim="800000"/>
            </a:ln>
            <a:effectLst/>
          </p:spPr>
          <p:txBody>
            <a:bodyPr rtlCol="0" anchor="ctr"/>
            <a:lstStyle/>
            <a:p>
              <a:pPr algn="ctr">
                <a:defRPr/>
              </a:pPr>
              <a:r>
                <a:rPr lang="en-IN" sz="1600" b="1" kern="0" dirty="0" smtClean="0">
                  <a:solidFill>
                    <a:prstClr val="white"/>
                  </a:solidFill>
                  <a:latin typeface="Leelawadee UI" panose="020B0502040204020203" pitchFamily="34" charset="-34"/>
                  <a:cs typeface="Leelawadee UI" panose="020B0502040204020203" pitchFamily="34" charset="-34"/>
                </a:rPr>
                <a:t>          Results </a:t>
              </a:r>
              <a:r>
                <a:rPr lang="en-IN" sz="1600" b="1" kern="0" dirty="0">
                  <a:solidFill>
                    <a:prstClr val="white"/>
                  </a:solidFill>
                  <a:latin typeface="Leelawadee UI" panose="020B0502040204020203" pitchFamily="34" charset="-34"/>
                  <a:cs typeface="Leelawadee UI" panose="020B0502040204020203" pitchFamily="34" charset="-34"/>
                </a:rPr>
                <a:t>&amp; Impact</a:t>
              </a:r>
            </a:p>
          </p:txBody>
        </p:sp>
        <p:sp>
          <p:nvSpPr>
            <p:cNvPr id="15" name="Pentagon 14"/>
            <p:cNvSpPr/>
            <p:nvPr/>
          </p:nvSpPr>
          <p:spPr>
            <a:xfrm>
              <a:off x="-3159738" y="2132960"/>
              <a:ext cx="2744077" cy="479192"/>
            </a:xfrm>
            <a:prstGeom prst="homePlate">
              <a:avLst/>
            </a:prstGeom>
            <a:solidFill>
              <a:srgbClr val="212745">
                <a:lumMod val="60000"/>
                <a:lumOff val="40000"/>
              </a:srgbClr>
            </a:solidFill>
            <a:ln w="12700" cap="flat" cmpd="sng" algn="ctr">
              <a:noFill/>
              <a:prstDash val="solid"/>
              <a:miter lim="800000"/>
            </a:ln>
            <a:effectLst/>
          </p:spPr>
          <p:txBody>
            <a:bodyPr rtlCol="0" anchor="ctr"/>
            <a:lstStyle/>
            <a:p>
              <a:pPr algn="ctr">
                <a:defRPr/>
              </a:pPr>
              <a:r>
                <a:rPr lang="en-IN" sz="1600" b="1" kern="0" dirty="0" smtClean="0">
                  <a:solidFill>
                    <a:prstClr val="white"/>
                  </a:solidFill>
                  <a:latin typeface="Leelawadee UI" panose="020B0502040204020203" pitchFamily="34" charset="-34"/>
                  <a:cs typeface="Leelawadee UI" panose="020B0502040204020203" pitchFamily="34" charset="-34"/>
                </a:rPr>
                <a:t>Analytics</a:t>
              </a:r>
            </a:p>
          </p:txBody>
        </p:sp>
        <p:sp>
          <p:nvSpPr>
            <p:cNvPr id="16" name="Pentagon 15"/>
            <p:cNvSpPr/>
            <p:nvPr/>
          </p:nvSpPr>
          <p:spPr>
            <a:xfrm>
              <a:off x="-4693772" y="2132960"/>
              <a:ext cx="1922531" cy="479192"/>
            </a:xfrm>
            <a:prstGeom prst="homePlate">
              <a:avLst/>
            </a:prstGeom>
            <a:solidFill>
              <a:srgbClr val="4E67C8">
                <a:lumMod val="75000"/>
              </a:srgbClr>
            </a:solidFill>
            <a:ln w="12700" cap="flat" cmpd="sng" algn="ctr">
              <a:noFill/>
              <a:prstDash val="solid"/>
              <a:miter lim="800000"/>
            </a:ln>
            <a:effectLst/>
          </p:spPr>
          <p:txBody>
            <a:bodyPr rtlCol="0" anchor="ctr"/>
            <a:lstStyle/>
            <a:p>
              <a:pPr algn="ctr">
                <a:defRPr/>
              </a:pPr>
              <a:r>
                <a:rPr lang="en-US" sz="1600" b="1" kern="0" dirty="0" smtClean="0">
                  <a:solidFill>
                    <a:prstClr val="white"/>
                  </a:solidFill>
                  <a:latin typeface="Leelawadee UI" panose="020B0502040204020203" pitchFamily="34" charset="-34"/>
                  <a:cs typeface="Leelawadee UI" panose="020B0502040204020203" pitchFamily="34" charset="-34"/>
                </a:rPr>
                <a:t>Data Input</a:t>
              </a:r>
            </a:p>
          </p:txBody>
        </p:sp>
      </p:grpSp>
      <p:sp>
        <p:nvSpPr>
          <p:cNvPr id="17" name="Text Placeholder 7"/>
          <p:cNvSpPr txBox="1">
            <a:spLocks/>
          </p:cNvSpPr>
          <p:nvPr/>
        </p:nvSpPr>
        <p:spPr>
          <a:xfrm>
            <a:off x="528357" y="709084"/>
            <a:ext cx="11113180" cy="545745"/>
          </a:xfrm>
          <a:prstGeom prst="rect">
            <a:avLst/>
          </a:prstGeom>
        </p:spPr>
        <p:txBody>
          <a:bodyPr vert="horz" lIns="91440" tIns="45720" rIns="91440" bIns="45720" rtlCol="0">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a:solidFill>
                  <a:schemeClr val="tx2">
                    <a:lumMod val="60000"/>
                    <a:lumOff val="40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Clr>
                <a:srgbClr val="418AB3"/>
              </a:buClr>
            </a:pPr>
            <a:r>
              <a:rPr lang="en-IN" dirty="0" smtClean="0">
                <a:solidFill>
                  <a:srgbClr val="000000">
                    <a:lumMod val="65000"/>
                    <a:lumOff val="35000"/>
                  </a:srgbClr>
                </a:solidFill>
                <a:latin typeface="Leelawadee" panose="020B0502040204020203" pitchFamily="34" charset="-34"/>
                <a:cs typeface="Leelawadee" panose="020B0502040204020203" pitchFamily="34" charset="-34"/>
              </a:rPr>
              <a:t>A </a:t>
            </a:r>
            <a:r>
              <a:rPr lang="en-IN" dirty="0">
                <a:solidFill>
                  <a:srgbClr val="000000">
                    <a:lumMod val="65000"/>
                    <a:lumOff val="35000"/>
                  </a:srgbClr>
                </a:solidFill>
                <a:latin typeface="Leelawadee" panose="020B0502040204020203" pitchFamily="34" charset="-34"/>
                <a:cs typeface="Leelawadee" panose="020B0502040204020203" pitchFamily="34" charset="-34"/>
              </a:rPr>
              <a:t>store optimizer needs to leverage multiple data elements to make meaningful decisions</a:t>
            </a:r>
          </a:p>
        </p:txBody>
      </p:sp>
      <p:sp>
        <p:nvSpPr>
          <p:cNvPr id="24" name="Right Arrow Callout 23"/>
          <p:cNvSpPr/>
          <p:nvPr/>
        </p:nvSpPr>
        <p:spPr>
          <a:xfrm>
            <a:off x="174328" y="1918203"/>
            <a:ext cx="3212618" cy="2001717"/>
          </a:xfrm>
          <a:prstGeom prst="rightArrowCallout">
            <a:avLst>
              <a:gd name="adj1" fmla="val 26621"/>
              <a:gd name="adj2" fmla="val 25000"/>
              <a:gd name="adj3" fmla="val 22569"/>
              <a:gd name="adj4" fmla="val 83005"/>
            </a:avLst>
          </a:prstGeom>
          <a:noFill/>
          <a:ln w="12700" cap="rnd" cmpd="sng" algn="ctr">
            <a:solidFill>
              <a:schemeClr val="bg1">
                <a:lumMod val="85000"/>
              </a:schemeClr>
            </a:solidFill>
            <a:prstDash val="sysDash"/>
          </a:ln>
          <a:effectLst/>
        </p:spPr>
        <p:txBody>
          <a:bodyPr rtlCol="0" anchor="ctr"/>
          <a:lstStyle/>
          <a:p>
            <a:pPr>
              <a:lnSpc>
                <a:spcPct val="150000"/>
              </a:lnSpc>
              <a:defRPr/>
            </a:pPr>
            <a:r>
              <a:rPr lang="en-US" sz="1050" b="1" kern="0" dirty="0" smtClean="0">
                <a:solidFill>
                  <a:prstClr val="white">
                    <a:lumMod val="50000"/>
                  </a:prstClr>
                </a:solidFill>
                <a:latin typeface="Century Gothic"/>
              </a:rPr>
              <a:t>External</a:t>
            </a:r>
          </a:p>
          <a:p>
            <a:pPr marL="285750" indent="-285750">
              <a:lnSpc>
                <a:spcPct val="150000"/>
              </a:lnSpc>
              <a:buFont typeface="Arial" panose="020B0604020202020204" pitchFamily="34" charset="0"/>
              <a:buChar char="•"/>
            </a:pPr>
            <a:r>
              <a:rPr lang="en-US" sz="1050" kern="0" dirty="0" smtClean="0">
                <a:solidFill>
                  <a:prstClr val="white">
                    <a:lumMod val="50000"/>
                  </a:prstClr>
                </a:solidFill>
                <a:latin typeface="Century Gothic"/>
              </a:rPr>
              <a:t>Aggregated external </a:t>
            </a:r>
          </a:p>
          <a:p>
            <a:pPr>
              <a:lnSpc>
                <a:spcPct val="150000"/>
              </a:lnSpc>
            </a:pPr>
            <a:r>
              <a:rPr lang="en-US" sz="1050" kern="0" dirty="0" smtClean="0">
                <a:solidFill>
                  <a:prstClr val="white">
                    <a:lumMod val="50000"/>
                  </a:prstClr>
                </a:solidFill>
                <a:latin typeface="Century Gothic"/>
              </a:rPr>
              <a:t>       data for </a:t>
            </a:r>
            <a:r>
              <a:rPr lang="en-US" sz="1050" b="1" kern="0" dirty="0" smtClean="0">
                <a:solidFill>
                  <a:prstClr val="white">
                    <a:lumMod val="50000"/>
                  </a:prstClr>
                </a:solidFill>
                <a:latin typeface="Century Gothic"/>
              </a:rPr>
              <a:t>micro-geography</a:t>
            </a:r>
          </a:p>
          <a:p>
            <a:pPr marL="285750" indent="-285750">
              <a:lnSpc>
                <a:spcPct val="150000"/>
              </a:lnSpc>
              <a:buFont typeface="Arial" panose="020B0604020202020204" pitchFamily="34" charset="0"/>
              <a:buChar char="•"/>
            </a:pPr>
            <a:r>
              <a:rPr lang="en-US" sz="1050" kern="0" dirty="0" smtClean="0">
                <a:solidFill>
                  <a:prstClr val="white">
                    <a:lumMod val="50000"/>
                  </a:prstClr>
                </a:solidFill>
                <a:latin typeface="Century Gothic"/>
              </a:rPr>
              <a:t>Aggregate data from </a:t>
            </a:r>
            <a:r>
              <a:rPr lang="en-US" sz="1050" b="1" kern="0" dirty="0" smtClean="0">
                <a:solidFill>
                  <a:prstClr val="white">
                    <a:lumMod val="50000"/>
                  </a:prstClr>
                </a:solidFill>
                <a:latin typeface="Century Gothic"/>
              </a:rPr>
              <a:t>Tata  Companies</a:t>
            </a:r>
          </a:p>
          <a:p>
            <a:pPr marL="285750" indent="-285750">
              <a:lnSpc>
                <a:spcPct val="150000"/>
              </a:lnSpc>
              <a:buFont typeface="Arial" panose="020B0604020202020204" pitchFamily="34" charset="0"/>
              <a:buChar char="•"/>
            </a:pPr>
            <a:r>
              <a:rPr lang="en-US" sz="1050" kern="0" dirty="0" smtClean="0">
                <a:solidFill>
                  <a:prstClr val="white">
                    <a:lumMod val="50000"/>
                  </a:prstClr>
                </a:solidFill>
                <a:latin typeface="Century Gothic"/>
              </a:rPr>
              <a:t>Traffic and </a:t>
            </a:r>
            <a:r>
              <a:rPr lang="en-US" sz="1050" b="1" kern="0" dirty="0" smtClean="0">
                <a:solidFill>
                  <a:prstClr val="white">
                    <a:lumMod val="50000"/>
                  </a:prstClr>
                </a:solidFill>
                <a:latin typeface="Century Gothic"/>
              </a:rPr>
              <a:t>map data</a:t>
            </a:r>
          </a:p>
          <a:p>
            <a:pPr marL="285750" indent="-285750">
              <a:lnSpc>
                <a:spcPct val="150000"/>
              </a:lnSpc>
              <a:buFont typeface="Arial" panose="020B0604020202020204" pitchFamily="34" charset="0"/>
              <a:buChar char="•"/>
            </a:pPr>
            <a:r>
              <a:rPr lang="en-US" sz="1050" kern="0" dirty="0" smtClean="0">
                <a:solidFill>
                  <a:prstClr val="white">
                    <a:lumMod val="50000"/>
                  </a:prstClr>
                </a:solidFill>
                <a:latin typeface="Century Gothic"/>
              </a:rPr>
              <a:t>Competition </a:t>
            </a:r>
            <a:r>
              <a:rPr lang="en-US" sz="1050" b="1" kern="0" dirty="0" smtClean="0">
                <a:solidFill>
                  <a:prstClr val="white">
                    <a:lumMod val="50000"/>
                  </a:prstClr>
                </a:solidFill>
                <a:latin typeface="Century Gothic"/>
              </a:rPr>
              <a:t>location</a:t>
            </a:r>
            <a:r>
              <a:rPr lang="en-US" sz="1050" kern="0" dirty="0" smtClean="0">
                <a:solidFill>
                  <a:prstClr val="white">
                    <a:lumMod val="50000"/>
                  </a:prstClr>
                </a:solidFill>
                <a:latin typeface="Century Gothic"/>
              </a:rPr>
              <a:t> data</a:t>
            </a:r>
          </a:p>
          <a:p>
            <a:pPr marL="285750" indent="-285750">
              <a:lnSpc>
                <a:spcPct val="150000"/>
              </a:lnSpc>
              <a:buFont typeface="Arial" panose="020B0604020202020204" pitchFamily="34" charset="0"/>
              <a:buChar char="•"/>
            </a:pPr>
            <a:r>
              <a:rPr lang="en-US" sz="1050" b="1" kern="0" dirty="0" smtClean="0">
                <a:solidFill>
                  <a:prstClr val="white">
                    <a:lumMod val="50000"/>
                  </a:prstClr>
                </a:solidFill>
                <a:latin typeface="Century Gothic"/>
              </a:rPr>
              <a:t>Social media </a:t>
            </a:r>
            <a:r>
              <a:rPr lang="en-US" sz="1050" kern="0" dirty="0" smtClean="0">
                <a:solidFill>
                  <a:prstClr val="white">
                    <a:lumMod val="50000"/>
                  </a:prstClr>
                </a:solidFill>
                <a:latin typeface="Century Gothic"/>
              </a:rPr>
              <a:t>&amp; blogs</a:t>
            </a:r>
          </a:p>
        </p:txBody>
      </p:sp>
      <p:sp>
        <p:nvSpPr>
          <p:cNvPr id="25" name="Right Arrow Callout 24"/>
          <p:cNvSpPr/>
          <p:nvPr/>
        </p:nvSpPr>
        <p:spPr>
          <a:xfrm>
            <a:off x="3454400" y="1918204"/>
            <a:ext cx="4996873" cy="4297868"/>
          </a:xfrm>
          <a:prstGeom prst="rightArrowCallout">
            <a:avLst>
              <a:gd name="adj1" fmla="val 25000"/>
              <a:gd name="adj2" fmla="val 16734"/>
              <a:gd name="adj3" fmla="val 12010"/>
              <a:gd name="adj4" fmla="val 86164"/>
            </a:avLst>
          </a:prstGeom>
          <a:noFill/>
          <a:ln w="12700" cap="rnd" cmpd="sng" algn="ctr">
            <a:solidFill>
              <a:schemeClr val="bg1">
                <a:lumMod val="85000"/>
              </a:schemeClr>
            </a:solidFill>
            <a:prstDash val="sysDash"/>
          </a:ln>
          <a:effectLst/>
        </p:spPr>
        <p:txBody>
          <a:bodyPr rtlCol="0" anchor="t"/>
          <a:lstStyle/>
          <a:p>
            <a:pPr>
              <a:spcBef>
                <a:spcPts val="800"/>
              </a:spcBef>
              <a:defRPr/>
            </a:pPr>
            <a:r>
              <a:rPr lang="en-US" sz="1050" b="1" kern="0" dirty="0" smtClean="0">
                <a:solidFill>
                  <a:prstClr val="white">
                    <a:lumMod val="50000"/>
                  </a:prstClr>
                </a:solidFill>
                <a:latin typeface="Century Gothic"/>
              </a:rPr>
              <a:t>Sophisticated Solutions</a:t>
            </a:r>
          </a:p>
          <a:p>
            <a:pPr marL="285750" indent="-285750">
              <a:spcBef>
                <a:spcPts val="800"/>
              </a:spcBef>
              <a:buFont typeface="Arial" panose="020B0604020202020204" pitchFamily="34" charset="0"/>
              <a:buChar char="•"/>
              <a:defRPr/>
            </a:pPr>
            <a:r>
              <a:rPr lang="en-US" sz="1050" b="1" kern="0" dirty="0" smtClean="0">
                <a:solidFill>
                  <a:prstClr val="white">
                    <a:lumMod val="50000"/>
                  </a:prstClr>
                </a:solidFill>
                <a:latin typeface="Century Gothic"/>
              </a:rPr>
              <a:t>Catchment area </a:t>
            </a:r>
            <a:r>
              <a:rPr lang="en-US" sz="1050" kern="0" dirty="0" smtClean="0">
                <a:solidFill>
                  <a:prstClr val="white">
                    <a:lumMod val="50000"/>
                  </a:prstClr>
                </a:solidFill>
                <a:latin typeface="Century Gothic"/>
              </a:rPr>
              <a:t>identification</a:t>
            </a:r>
          </a:p>
          <a:p>
            <a:pPr marL="285750" indent="-285750">
              <a:spcBef>
                <a:spcPts val="800"/>
              </a:spcBef>
              <a:buFont typeface="Arial" panose="020B0604020202020204" pitchFamily="34" charset="0"/>
              <a:buChar char="•"/>
              <a:defRPr/>
            </a:pPr>
            <a:r>
              <a:rPr lang="en-US" sz="1050" b="1" kern="0" dirty="0" smtClean="0">
                <a:solidFill>
                  <a:prstClr val="white">
                    <a:lumMod val="50000"/>
                  </a:prstClr>
                </a:solidFill>
                <a:latin typeface="Century Gothic"/>
              </a:rPr>
              <a:t>Geo profiling</a:t>
            </a:r>
            <a:r>
              <a:rPr lang="en-US" sz="1050" kern="0" dirty="0" smtClean="0">
                <a:solidFill>
                  <a:prstClr val="white">
                    <a:lumMod val="50000"/>
                  </a:prstClr>
                </a:solidFill>
                <a:latin typeface="Century Gothic"/>
              </a:rPr>
              <a:t> and geo clustering for catchment area attractiveness</a:t>
            </a:r>
          </a:p>
          <a:p>
            <a:pPr marL="285750" indent="-285750">
              <a:spcBef>
                <a:spcPts val="800"/>
              </a:spcBef>
              <a:buFont typeface="Arial" panose="020B0604020202020204" pitchFamily="34" charset="0"/>
              <a:buChar char="•"/>
              <a:defRPr/>
            </a:pPr>
            <a:r>
              <a:rPr lang="en-US" sz="1050" b="1" kern="0" dirty="0" smtClean="0">
                <a:solidFill>
                  <a:prstClr val="white">
                    <a:lumMod val="50000"/>
                  </a:prstClr>
                </a:solidFill>
                <a:latin typeface="Century Gothic"/>
              </a:rPr>
              <a:t>Retail</a:t>
            </a:r>
            <a:r>
              <a:rPr lang="en-US" sz="1050" kern="0" dirty="0" smtClean="0">
                <a:solidFill>
                  <a:prstClr val="white">
                    <a:lumMod val="50000"/>
                  </a:prstClr>
                </a:solidFill>
                <a:latin typeface="Century Gothic"/>
              </a:rPr>
              <a:t> </a:t>
            </a:r>
            <a:r>
              <a:rPr lang="en-US" sz="1050" b="1" kern="0" dirty="0" smtClean="0">
                <a:solidFill>
                  <a:prstClr val="white">
                    <a:lumMod val="50000"/>
                  </a:prstClr>
                </a:solidFill>
                <a:latin typeface="Century Gothic"/>
              </a:rPr>
              <a:t>gravity modeling </a:t>
            </a:r>
            <a:r>
              <a:rPr lang="en-US" sz="1050" kern="0" dirty="0" smtClean="0">
                <a:solidFill>
                  <a:prstClr val="white">
                    <a:lumMod val="50000"/>
                  </a:prstClr>
                </a:solidFill>
                <a:latin typeface="Century Gothic"/>
              </a:rPr>
              <a:t>for assessing probability of visit</a:t>
            </a:r>
          </a:p>
          <a:p>
            <a:pPr marL="285750" indent="-285750">
              <a:spcBef>
                <a:spcPts val="800"/>
              </a:spcBef>
              <a:buFont typeface="Arial" panose="020B0604020202020204" pitchFamily="34" charset="0"/>
              <a:buChar char="•"/>
              <a:defRPr/>
            </a:pPr>
            <a:r>
              <a:rPr lang="en-US" sz="1050" kern="0" dirty="0" smtClean="0">
                <a:solidFill>
                  <a:prstClr val="white">
                    <a:lumMod val="50000"/>
                  </a:prstClr>
                </a:solidFill>
                <a:latin typeface="Century Gothic"/>
              </a:rPr>
              <a:t>Traffic and map analysis for </a:t>
            </a:r>
            <a:r>
              <a:rPr lang="en-US" sz="1050" b="1" kern="0" dirty="0" smtClean="0">
                <a:solidFill>
                  <a:prstClr val="white">
                    <a:lumMod val="50000"/>
                  </a:prstClr>
                </a:solidFill>
                <a:latin typeface="Century Gothic"/>
              </a:rPr>
              <a:t>location planning</a:t>
            </a:r>
          </a:p>
          <a:p>
            <a:pPr marL="285750" indent="-285750">
              <a:spcBef>
                <a:spcPts val="800"/>
              </a:spcBef>
              <a:buFont typeface="Arial" panose="020B0604020202020204" pitchFamily="34" charset="0"/>
              <a:buChar char="•"/>
              <a:defRPr/>
            </a:pPr>
            <a:r>
              <a:rPr lang="en-US" sz="1050" kern="0" dirty="0" smtClean="0">
                <a:solidFill>
                  <a:prstClr val="white">
                    <a:lumMod val="50000"/>
                  </a:prstClr>
                </a:solidFill>
                <a:latin typeface="Century Gothic"/>
              </a:rPr>
              <a:t>Video data analysis and </a:t>
            </a:r>
            <a:r>
              <a:rPr lang="en-US" sz="1050" b="1" kern="0" dirty="0" smtClean="0">
                <a:solidFill>
                  <a:prstClr val="white">
                    <a:lumMod val="50000"/>
                  </a:prstClr>
                </a:solidFill>
                <a:latin typeface="Century Gothic"/>
              </a:rPr>
              <a:t>emotion mining</a:t>
            </a:r>
          </a:p>
          <a:p>
            <a:pPr marL="285750" indent="-285750">
              <a:spcBef>
                <a:spcPts val="800"/>
              </a:spcBef>
              <a:buFont typeface="Arial" panose="020B0604020202020204" pitchFamily="34" charset="0"/>
              <a:buChar char="•"/>
              <a:defRPr/>
            </a:pPr>
            <a:r>
              <a:rPr lang="en-US" sz="1050" b="1" kern="0" dirty="0" smtClean="0">
                <a:solidFill>
                  <a:prstClr val="white">
                    <a:lumMod val="50000"/>
                  </a:prstClr>
                </a:solidFill>
                <a:latin typeface="Century Gothic"/>
              </a:rPr>
              <a:t>Action-effect modeling </a:t>
            </a:r>
            <a:r>
              <a:rPr lang="en-US" sz="1050" kern="0" dirty="0" smtClean="0">
                <a:solidFill>
                  <a:prstClr val="white">
                    <a:lumMod val="50000"/>
                  </a:prstClr>
                </a:solidFill>
                <a:latin typeface="Century Gothic"/>
              </a:rPr>
              <a:t>for understanding impact of promotions &amp; displays – attribution modeling</a:t>
            </a:r>
          </a:p>
          <a:p>
            <a:pPr marL="285750" indent="-285750">
              <a:spcBef>
                <a:spcPts val="800"/>
              </a:spcBef>
              <a:buFont typeface="Arial" panose="020B0604020202020204" pitchFamily="34" charset="0"/>
              <a:buChar char="•"/>
              <a:defRPr/>
            </a:pPr>
            <a:r>
              <a:rPr lang="en-US" sz="1050" b="1" kern="0" dirty="0" smtClean="0">
                <a:solidFill>
                  <a:prstClr val="white">
                    <a:lumMod val="50000"/>
                  </a:prstClr>
                </a:solidFill>
                <a:latin typeface="Century Gothic"/>
              </a:rPr>
              <a:t>Sales force effectiveness </a:t>
            </a:r>
            <a:r>
              <a:rPr lang="en-US" sz="1050" kern="0" dirty="0" smtClean="0">
                <a:solidFill>
                  <a:prstClr val="white">
                    <a:lumMod val="50000"/>
                  </a:prstClr>
                </a:solidFill>
                <a:latin typeface="Century Gothic"/>
              </a:rPr>
              <a:t>analysis</a:t>
            </a:r>
          </a:p>
          <a:p>
            <a:pPr marL="285750" indent="-285750">
              <a:spcBef>
                <a:spcPts val="800"/>
              </a:spcBef>
              <a:buFont typeface="Arial" panose="020B0604020202020204" pitchFamily="34" charset="0"/>
              <a:buChar char="•"/>
              <a:defRPr/>
            </a:pPr>
            <a:r>
              <a:rPr lang="en-US" sz="1050" b="1" kern="0" dirty="0" smtClean="0">
                <a:solidFill>
                  <a:prstClr val="white">
                    <a:lumMod val="50000"/>
                  </a:prstClr>
                </a:solidFill>
                <a:latin typeface="Century Gothic"/>
              </a:rPr>
              <a:t>Inter purchase </a:t>
            </a:r>
            <a:r>
              <a:rPr lang="en-US" sz="1050" kern="0" dirty="0" smtClean="0">
                <a:solidFill>
                  <a:prstClr val="white">
                    <a:lumMod val="50000"/>
                  </a:prstClr>
                </a:solidFill>
                <a:latin typeface="Century Gothic"/>
              </a:rPr>
              <a:t>time modeling </a:t>
            </a:r>
          </a:p>
          <a:p>
            <a:pPr marL="285750" indent="-285750">
              <a:spcBef>
                <a:spcPts val="800"/>
              </a:spcBef>
              <a:buFont typeface="Arial" panose="020B0604020202020204" pitchFamily="34" charset="0"/>
              <a:buChar char="•"/>
              <a:defRPr/>
            </a:pPr>
            <a:r>
              <a:rPr lang="en-US" sz="1050" b="1" kern="0" dirty="0" smtClean="0">
                <a:solidFill>
                  <a:prstClr val="white">
                    <a:lumMod val="50000"/>
                  </a:prstClr>
                </a:solidFill>
                <a:latin typeface="Century Gothic"/>
              </a:rPr>
              <a:t>Basket size </a:t>
            </a:r>
            <a:r>
              <a:rPr lang="en-US" sz="1050" kern="0" dirty="0" smtClean="0">
                <a:solidFill>
                  <a:prstClr val="white">
                    <a:lumMod val="50000"/>
                  </a:prstClr>
                </a:solidFill>
                <a:latin typeface="Century Gothic"/>
              </a:rPr>
              <a:t>analysis</a:t>
            </a:r>
          </a:p>
          <a:p>
            <a:pPr marL="285750" indent="-285750">
              <a:spcBef>
                <a:spcPts val="800"/>
              </a:spcBef>
              <a:buFont typeface="Arial" panose="020B0604020202020204" pitchFamily="34" charset="0"/>
              <a:buChar char="•"/>
              <a:defRPr/>
            </a:pPr>
            <a:r>
              <a:rPr lang="en-US" sz="1050" b="1" kern="0" dirty="0" smtClean="0">
                <a:solidFill>
                  <a:prstClr val="white">
                    <a:lumMod val="50000"/>
                  </a:prstClr>
                </a:solidFill>
                <a:latin typeface="Century Gothic"/>
              </a:rPr>
              <a:t>Financial</a:t>
            </a:r>
            <a:r>
              <a:rPr lang="en-US" sz="1050" kern="0" dirty="0" smtClean="0">
                <a:solidFill>
                  <a:prstClr val="white">
                    <a:lumMod val="50000"/>
                  </a:prstClr>
                </a:solidFill>
                <a:latin typeface="Century Gothic"/>
              </a:rPr>
              <a:t> modeling</a:t>
            </a:r>
          </a:p>
        </p:txBody>
      </p:sp>
      <p:sp>
        <p:nvSpPr>
          <p:cNvPr id="26" name="Down Arrow Callout 25"/>
          <p:cNvSpPr/>
          <p:nvPr/>
        </p:nvSpPr>
        <p:spPr>
          <a:xfrm>
            <a:off x="8560051" y="1918203"/>
            <a:ext cx="3287484" cy="2371715"/>
          </a:xfrm>
          <a:prstGeom prst="downArrowCallout">
            <a:avLst>
              <a:gd name="adj1" fmla="val 25000"/>
              <a:gd name="adj2" fmla="val 25000"/>
              <a:gd name="adj3" fmla="val 11832"/>
              <a:gd name="adj4" fmla="val 75000"/>
            </a:avLst>
          </a:prstGeom>
          <a:noFill/>
          <a:ln w="12700" cap="rnd" cmpd="sng" algn="ctr">
            <a:solidFill>
              <a:schemeClr val="bg1">
                <a:lumMod val="85000"/>
              </a:schemeClr>
            </a:solidFill>
            <a:prstDash val="sysDash"/>
          </a:ln>
          <a:effectLst/>
        </p:spPr>
        <p:txBody>
          <a:bodyPr rtlCol="0" anchor="t" anchorCtr="0"/>
          <a:lstStyle/>
          <a:p>
            <a:pPr>
              <a:defRPr/>
            </a:pPr>
            <a:r>
              <a:rPr lang="en-US" sz="1050" b="1" kern="0" dirty="0" smtClean="0">
                <a:solidFill>
                  <a:prstClr val="white">
                    <a:lumMod val="50000"/>
                  </a:prstClr>
                </a:solidFill>
                <a:latin typeface="Century Gothic"/>
              </a:rPr>
              <a:t>Results</a:t>
            </a:r>
          </a:p>
          <a:p>
            <a:pPr marL="171450" indent="-171450">
              <a:lnSpc>
                <a:spcPct val="150000"/>
              </a:lnSpc>
              <a:buFont typeface="Arial" panose="020B0604020202020204" pitchFamily="34" charset="0"/>
              <a:buChar char="•"/>
              <a:defRPr/>
            </a:pPr>
            <a:r>
              <a:rPr lang="en-US" sz="1050" b="1" kern="0" dirty="0" smtClean="0">
                <a:solidFill>
                  <a:prstClr val="white">
                    <a:lumMod val="50000"/>
                  </a:prstClr>
                </a:solidFill>
                <a:latin typeface="Century Gothic"/>
              </a:rPr>
              <a:t>Attractiveness </a:t>
            </a:r>
            <a:r>
              <a:rPr lang="en-US" sz="1050" kern="0" dirty="0" smtClean="0">
                <a:solidFill>
                  <a:prstClr val="white">
                    <a:lumMod val="50000"/>
                  </a:prstClr>
                </a:solidFill>
                <a:latin typeface="Century Gothic"/>
              </a:rPr>
              <a:t>of store location</a:t>
            </a:r>
          </a:p>
          <a:p>
            <a:pPr marL="171450" indent="-171450">
              <a:lnSpc>
                <a:spcPct val="150000"/>
              </a:lnSpc>
              <a:buFont typeface="Arial" panose="020B0604020202020204" pitchFamily="34" charset="0"/>
              <a:buChar char="•"/>
              <a:defRPr/>
            </a:pPr>
            <a:r>
              <a:rPr lang="en-US" sz="1050" b="1" kern="0" dirty="0" smtClean="0">
                <a:solidFill>
                  <a:prstClr val="white">
                    <a:lumMod val="50000"/>
                  </a:prstClr>
                </a:solidFill>
                <a:latin typeface="Century Gothic"/>
              </a:rPr>
              <a:t>Potential </a:t>
            </a:r>
            <a:r>
              <a:rPr lang="en-US" sz="1050" kern="0" dirty="0" smtClean="0">
                <a:solidFill>
                  <a:prstClr val="white">
                    <a:lumMod val="50000"/>
                  </a:prstClr>
                </a:solidFill>
                <a:latin typeface="Century Gothic"/>
              </a:rPr>
              <a:t>of a particular store</a:t>
            </a:r>
          </a:p>
          <a:p>
            <a:pPr marL="171450" indent="-171450">
              <a:lnSpc>
                <a:spcPct val="150000"/>
              </a:lnSpc>
              <a:buFont typeface="Arial" panose="020B0604020202020204" pitchFamily="34" charset="0"/>
              <a:buChar char="•"/>
              <a:defRPr/>
            </a:pPr>
            <a:r>
              <a:rPr lang="en-US" sz="1050" kern="0" dirty="0" smtClean="0">
                <a:solidFill>
                  <a:prstClr val="white">
                    <a:lumMod val="50000"/>
                  </a:prstClr>
                </a:solidFill>
                <a:latin typeface="Century Gothic"/>
              </a:rPr>
              <a:t>Driver of </a:t>
            </a:r>
            <a:r>
              <a:rPr lang="en-US" sz="1050" b="1" kern="0" dirty="0" smtClean="0">
                <a:solidFill>
                  <a:prstClr val="white">
                    <a:lumMod val="50000"/>
                  </a:prstClr>
                </a:solidFill>
                <a:latin typeface="Century Gothic"/>
              </a:rPr>
              <a:t>revenue and cost</a:t>
            </a:r>
          </a:p>
          <a:p>
            <a:pPr marL="171450" indent="-171450">
              <a:lnSpc>
                <a:spcPct val="150000"/>
              </a:lnSpc>
              <a:buFont typeface="Arial" panose="020B0604020202020204" pitchFamily="34" charset="0"/>
              <a:buChar char="•"/>
              <a:defRPr/>
            </a:pPr>
            <a:r>
              <a:rPr lang="en-US" sz="1050" kern="0" dirty="0" smtClean="0">
                <a:solidFill>
                  <a:prstClr val="white">
                    <a:lumMod val="50000"/>
                  </a:prstClr>
                </a:solidFill>
                <a:latin typeface="Century Gothic"/>
              </a:rPr>
              <a:t>Expected revenue and cost</a:t>
            </a:r>
          </a:p>
          <a:p>
            <a:pPr marL="171450" indent="-171450">
              <a:lnSpc>
                <a:spcPct val="150000"/>
              </a:lnSpc>
              <a:buFont typeface="Arial" panose="020B0604020202020204" pitchFamily="34" charset="0"/>
              <a:buChar char="•"/>
              <a:defRPr/>
            </a:pPr>
            <a:r>
              <a:rPr lang="en-US" sz="1050" kern="0" dirty="0" smtClean="0">
                <a:solidFill>
                  <a:prstClr val="white">
                    <a:lumMod val="50000"/>
                  </a:prstClr>
                </a:solidFill>
                <a:latin typeface="Century Gothic"/>
              </a:rPr>
              <a:t>Pro-forma </a:t>
            </a:r>
            <a:r>
              <a:rPr lang="en-US" sz="1050" b="1" kern="0" dirty="0" smtClean="0">
                <a:solidFill>
                  <a:prstClr val="white">
                    <a:lumMod val="50000"/>
                  </a:prstClr>
                </a:solidFill>
                <a:latin typeface="Century Gothic"/>
              </a:rPr>
              <a:t>P&amp;L and ROI</a:t>
            </a:r>
          </a:p>
          <a:p>
            <a:pPr marL="171450" indent="-171450">
              <a:lnSpc>
                <a:spcPct val="150000"/>
              </a:lnSpc>
              <a:buFont typeface="Arial" panose="020B0604020202020204" pitchFamily="34" charset="0"/>
              <a:buChar char="•"/>
              <a:defRPr/>
            </a:pPr>
            <a:r>
              <a:rPr lang="en-US" sz="1050" kern="0" dirty="0" smtClean="0">
                <a:solidFill>
                  <a:prstClr val="white">
                    <a:lumMod val="50000"/>
                  </a:prstClr>
                </a:solidFill>
                <a:latin typeface="Century Gothic"/>
              </a:rPr>
              <a:t>Actual vs. expected tracking</a:t>
            </a:r>
          </a:p>
          <a:p>
            <a:pPr marL="171450" indent="-171450">
              <a:buFont typeface="Arial" panose="020B0604020202020204" pitchFamily="34" charset="0"/>
              <a:buChar char="•"/>
              <a:defRPr/>
            </a:pPr>
            <a:endParaRPr lang="en-US" sz="1050" kern="0" dirty="0" smtClean="0">
              <a:solidFill>
                <a:prstClr val="white">
                  <a:lumMod val="50000"/>
                </a:prstClr>
              </a:solidFill>
              <a:latin typeface="Century Gothic"/>
            </a:endParaRPr>
          </a:p>
        </p:txBody>
      </p:sp>
      <p:sp>
        <p:nvSpPr>
          <p:cNvPr id="27" name="Rectangle 26"/>
          <p:cNvSpPr/>
          <p:nvPr/>
        </p:nvSpPr>
        <p:spPr>
          <a:xfrm>
            <a:off x="8560050" y="4317762"/>
            <a:ext cx="3287484" cy="1898309"/>
          </a:xfrm>
          <a:prstGeom prst="rect">
            <a:avLst/>
          </a:prstGeom>
          <a:noFill/>
          <a:ln w="12700" cap="rnd" cmpd="sng" algn="ctr">
            <a:solidFill>
              <a:schemeClr val="bg1">
                <a:lumMod val="85000"/>
              </a:schemeClr>
            </a:solidFill>
            <a:prstDash val="sysDash"/>
          </a:ln>
          <a:effectLst/>
        </p:spPr>
        <p:txBody>
          <a:bodyPr rtlCol="0" anchor="t" anchorCtr="0"/>
          <a:lstStyle/>
          <a:p>
            <a:pPr>
              <a:defRPr/>
            </a:pPr>
            <a:r>
              <a:rPr lang="en-US" sz="1050" b="1" kern="0" dirty="0" smtClean="0">
                <a:solidFill>
                  <a:prstClr val="white">
                    <a:lumMod val="50000"/>
                  </a:prstClr>
                </a:solidFill>
                <a:latin typeface="Century Gothic"/>
              </a:rPr>
              <a:t>Impact</a:t>
            </a:r>
          </a:p>
          <a:p>
            <a:pPr marL="171450" indent="-171450">
              <a:lnSpc>
                <a:spcPct val="150000"/>
              </a:lnSpc>
              <a:buFont typeface="Arial" panose="020B0604020202020204" pitchFamily="34" charset="0"/>
              <a:buChar char="•"/>
              <a:defRPr/>
            </a:pPr>
            <a:r>
              <a:rPr lang="en-US" sz="1050" b="1" kern="0" dirty="0" smtClean="0">
                <a:solidFill>
                  <a:prstClr val="white">
                    <a:lumMod val="50000"/>
                  </a:prstClr>
                </a:solidFill>
                <a:latin typeface="Century Gothic"/>
              </a:rPr>
              <a:t>Potential of </a:t>
            </a:r>
            <a:r>
              <a:rPr lang="en-US" sz="1050" kern="0" dirty="0" smtClean="0">
                <a:solidFill>
                  <a:prstClr val="white">
                    <a:lumMod val="50000"/>
                  </a:prstClr>
                </a:solidFill>
                <a:latin typeface="Century Gothic"/>
              </a:rPr>
              <a:t>a store</a:t>
            </a:r>
          </a:p>
          <a:p>
            <a:pPr marL="171450" indent="-171450">
              <a:lnSpc>
                <a:spcPct val="150000"/>
              </a:lnSpc>
              <a:buFont typeface="Arial" panose="020B0604020202020204" pitchFamily="34" charset="0"/>
              <a:buChar char="•"/>
              <a:defRPr/>
            </a:pPr>
            <a:r>
              <a:rPr lang="en-US" sz="1050" b="1" kern="0" dirty="0" smtClean="0">
                <a:solidFill>
                  <a:prstClr val="white">
                    <a:lumMod val="50000"/>
                  </a:prstClr>
                </a:solidFill>
                <a:latin typeface="Century Gothic"/>
              </a:rPr>
              <a:t>Comparison </a:t>
            </a:r>
            <a:r>
              <a:rPr lang="en-US" sz="1050" kern="0" dirty="0" smtClean="0">
                <a:solidFill>
                  <a:prstClr val="white">
                    <a:lumMod val="50000"/>
                  </a:prstClr>
                </a:solidFill>
                <a:latin typeface="Century Gothic"/>
              </a:rPr>
              <a:t>of potential and </a:t>
            </a:r>
          </a:p>
          <a:p>
            <a:pPr>
              <a:lnSpc>
                <a:spcPct val="150000"/>
              </a:lnSpc>
              <a:defRPr/>
            </a:pPr>
            <a:r>
              <a:rPr lang="en-US" sz="1050" kern="0" dirty="0">
                <a:solidFill>
                  <a:prstClr val="white">
                    <a:lumMod val="50000"/>
                  </a:prstClr>
                </a:solidFill>
                <a:latin typeface="Century Gothic"/>
              </a:rPr>
              <a:t> </a:t>
            </a:r>
            <a:r>
              <a:rPr lang="en-US" sz="1050" kern="0" dirty="0" smtClean="0">
                <a:solidFill>
                  <a:prstClr val="white">
                    <a:lumMod val="50000"/>
                  </a:prstClr>
                </a:solidFill>
                <a:latin typeface="Century Gothic"/>
              </a:rPr>
              <a:t>    actual performance </a:t>
            </a:r>
          </a:p>
          <a:p>
            <a:pPr marL="171450" indent="-171450">
              <a:lnSpc>
                <a:spcPct val="150000"/>
              </a:lnSpc>
              <a:buFont typeface="Arial" panose="020B0604020202020204" pitchFamily="34" charset="0"/>
              <a:buChar char="•"/>
              <a:defRPr/>
            </a:pPr>
            <a:r>
              <a:rPr lang="en-US" sz="1050" kern="0" dirty="0" smtClean="0">
                <a:solidFill>
                  <a:prstClr val="white">
                    <a:lumMod val="50000"/>
                  </a:prstClr>
                </a:solidFill>
                <a:latin typeface="Century Gothic"/>
              </a:rPr>
              <a:t>Expected </a:t>
            </a:r>
            <a:r>
              <a:rPr lang="en-US" sz="1050" b="1" kern="0" dirty="0" smtClean="0">
                <a:solidFill>
                  <a:prstClr val="white">
                    <a:lumMod val="50000"/>
                  </a:prstClr>
                </a:solidFill>
                <a:latin typeface="Century Gothic"/>
              </a:rPr>
              <a:t>revenue and margin</a:t>
            </a:r>
          </a:p>
          <a:p>
            <a:pPr marL="171450" indent="-171450">
              <a:lnSpc>
                <a:spcPct val="150000"/>
              </a:lnSpc>
              <a:buFont typeface="Arial" panose="020B0604020202020204" pitchFamily="34" charset="0"/>
              <a:buChar char="•"/>
              <a:defRPr/>
            </a:pPr>
            <a:r>
              <a:rPr lang="en-US" sz="1050" kern="0" dirty="0" smtClean="0">
                <a:solidFill>
                  <a:prstClr val="white">
                    <a:lumMod val="50000"/>
                  </a:prstClr>
                </a:solidFill>
                <a:latin typeface="Century Gothic"/>
              </a:rPr>
              <a:t>Identify </a:t>
            </a:r>
            <a:r>
              <a:rPr lang="en-US" sz="1050" b="1" kern="0" dirty="0" smtClean="0">
                <a:solidFill>
                  <a:prstClr val="white">
                    <a:lumMod val="50000"/>
                  </a:prstClr>
                </a:solidFill>
                <a:latin typeface="Century Gothic"/>
              </a:rPr>
              <a:t>new store</a:t>
            </a:r>
            <a:r>
              <a:rPr lang="en-US" sz="1050" kern="0" dirty="0" smtClean="0">
                <a:solidFill>
                  <a:prstClr val="white">
                    <a:lumMod val="50000"/>
                  </a:prstClr>
                </a:solidFill>
                <a:latin typeface="Century Gothic"/>
              </a:rPr>
              <a:t> location</a:t>
            </a:r>
          </a:p>
          <a:p>
            <a:pPr marL="171450" indent="-171450">
              <a:lnSpc>
                <a:spcPct val="150000"/>
              </a:lnSpc>
              <a:buFont typeface="Arial" panose="020B0604020202020204" pitchFamily="34" charset="0"/>
              <a:buChar char="•"/>
              <a:defRPr/>
            </a:pPr>
            <a:r>
              <a:rPr lang="en-US" sz="1050" kern="0" dirty="0" smtClean="0">
                <a:solidFill>
                  <a:prstClr val="white">
                    <a:lumMod val="50000"/>
                  </a:prstClr>
                </a:solidFill>
                <a:latin typeface="Century Gothic"/>
              </a:rPr>
              <a:t>Ascertain if any existing store</a:t>
            </a:r>
          </a:p>
          <a:p>
            <a:pPr>
              <a:lnSpc>
                <a:spcPct val="150000"/>
              </a:lnSpc>
              <a:defRPr/>
            </a:pPr>
            <a:r>
              <a:rPr lang="en-US" sz="1050" kern="0" dirty="0">
                <a:solidFill>
                  <a:prstClr val="white">
                    <a:lumMod val="50000"/>
                  </a:prstClr>
                </a:solidFill>
                <a:latin typeface="Century Gothic"/>
              </a:rPr>
              <a:t> </a:t>
            </a:r>
            <a:r>
              <a:rPr lang="en-US" sz="1050" kern="0" dirty="0" smtClean="0">
                <a:solidFill>
                  <a:prstClr val="white">
                    <a:lumMod val="50000"/>
                  </a:prstClr>
                </a:solidFill>
                <a:latin typeface="Century Gothic"/>
              </a:rPr>
              <a:t>    should be closed down</a:t>
            </a:r>
          </a:p>
        </p:txBody>
      </p:sp>
      <p:sp>
        <p:nvSpPr>
          <p:cNvPr id="28" name="Right Arrow Callout 27"/>
          <p:cNvSpPr/>
          <p:nvPr/>
        </p:nvSpPr>
        <p:spPr>
          <a:xfrm>
            <a:off x="174328" y="4107469"/>
            <a:ext cx="3212618" cy="2108603"/>
          </a:xfrm>
          <a:prstGeom prst="rightArrowCallout">
            <a:avLst>
              <a:gd name="adj1" fmla="val 30103"/>
              <a:gd name="adj2" fmla="val 25000"/>
              <a:gd name="adj3" fmla="val 22841"/>
              <a:gd name="adj4" fmla="val 82890"/>
            </a:avLst>
          </a:prstGeom>
          <a:noFill/>
          <a:ln w="12700" cap="rnd" cmpd="sng" algn="ctr">
            <a:solidFill>
              <a:schemeClr val="bg1">
                <a:lumMod val="85000"/>
              </a:schemeClr>
            </a:solidFill>
            <a:prstDash val="sysDash"/>
          </a:ln>
          <a:effectLst/>
        </p:spPr>
        <p:txBody>
          <a:bodyPr rtlCol="0" anchor="t"/>
          <a:lstStyle/>
          <a:p>
            <a:pPr>
              <a:defRPr/>
            </a:pPr>
            <a:r>
              <a:rPr lang="en-US" sz="1050" b="1" kern="0" dirty="0" smtClean="0">
                <a:solidFill>
                  <a:prstClr val="white">
                    <a:lumMod val="50000"/>
                  </a:prstClr>
                </a:solidFill>
                <a:latin typeface="Century Gothic"/>
              </a:rPr>
              <a:t>Internal</a:t>
            </a:r>
          </a:p>
          <a:p>
            <a:pPr marL="285750" indent="-285750">
              <a:lnSpc>
                <a:spcPct val="150000"/>
              </a:lnSpc>
              <a:buFont typeface="Arial" panose="020B0604020202020204" pitchFamily="34" charset="0"/>
              <a:buChar char="•"/>
            </a:pPr>
            <a:r>
              <a:rPr lang="en-US" sz="1050" b="1" kern="0" dirty="0" smtClean="0">
                <a:solidFill>
                  <a:prstClr val="white">
                    <a:lumMod val="50000"/>
                  </a:prstClr>
                </a:solidFill>
                <a:latin typeface="Century Gothic"/>
              </a:rPr>
              <a:t>Customer, transaction</a:t>
            </a:r>
          </a:p>
          <a:p>
            <a:pPr>
              <a:lnSpc>
                <a:spcPct val="150000"/>
              </a:lnSpc>
            </a:pPr>
            <a:r>
              <a:rPr lang="en-US" sz="1050" b="1" kern="0" dirty="0">
                <a:solidFill>
                  <a:prstClr val="white">
                    <a:lumMod val="50000"/>
                  </a:prstClr>
                </a:solidFill>
                <a:latin typeface="Century Gothic"/>
              </a:rPr>
              <a:t> </a:t>
            </a:r>
            <a:r>
              <a:rPr lang="en-US" sz="1050" b="1" kern="0" dirty="0" smtClean="0">
                <a:solidFill>
                  <a:prstClr val="white">
                    <a:lumMod val="50000"/>
                  </a:prstClr>
                </a:solidFill>
                <a:latin typeface="Century Gothic"/>
              </a:rPr>
              <a:t>       </a:t>
            </a:r>
            <a:r>
              <a:rPr lang="en-US" sz="1050" kern="0" dirty="0" smtClean="0">
                <a:solidFill>
                  <a:prstClr val="white">
                    <a:lumMod val="50000"/>
                  </a:prstClr>
                </a:solidFill>
                <a:latin typeface="Century Gothic"/>
              </a:rPr>
              <a:t>and loyalty data</a:t>
            </a:r>
          </a:p>
          <a:p>
            <a:pPr marL="285750" indent="-285750">
              <a:lnSpc>
                <a:spcPct val="150000"/>
              </a:lnSpc>
              <a:buFont typeface="Arial" panose="020B0604020202020204" pitchFamily="34" charset="0"/>
              <a:buChar char="•"/>
            </a:pPr>
            <a:r>
              <a:rPr lang="en-US" sz="1050" kern="0" dirty="0" smtClean="0">
                <a:solidFill>
                  <a:prstClr val="white">
                    <a:lumMod val="50000"/>
                  </a:prstClr>
                </a:solidFill>
                <a:latin typeface="Century Gothic"/>
              </a:rPr>
              <a:t>In-store </a:t>
            </a:r>
            <a:r>
              <a:rPr lang="en-US" sz="1050" b="1" kern="0" dirty="0" smtClean="0">
                <a:solidFill>
                  <a:prstClr val="white">
                    <a:lumMod val="50000"/>
                  </a:prstClr>
                </a:solidFill>
                <a:latin typeface="Century Gothic"/>
              </a:rPr>
              <a:t>video data </a:t>
            </a:r>
            <a:r>
              <a:rPr lang="en-US" sz="1050" kern="0" dirty="0" smtClean="0">
                <a:solidFill>
                  <a:prstClr val="white">
                    <a:lumMod val="50000"/>
                  </a:prstClr>
                </a:solidFill>
                <a:latin typeface="Century Gothic"/>
              </a:rPr>
              <a:t>for </a:t>
            </a:r>
          </a:p>
          <a:p>
            <a:pPr>
              <a:lnSpc>
                <a:spcPct val="150000"/>
              </a:lnSpc>
            </a:pPr>
            <a:r>
              <a:rPr lang="en-US" sz="1050" kern="0" dirty="0">
                <a:solidFill>
                  <a:prstClr val="white">
                    <a:lumMod val="50000"/>
                  </a:prstClr>
                </a:solidFill>
                <a:latin typeface="Century Gothic"/>
              </a:rPr>
              <a:t> </a:t>
            </a:r>
            <a:r>
              <a:rPr lang="en-US" sz="1050" kern="0" dirty="0" smtClean="0">
                <a:solidFill>
                  <a:prstClr val="white">
                    <a:lumMod val="50000"/>
                  </a:prstClr>
                </a:solidFill>
                <a:latin typeface="Century Gothic"/>
              </a:rPr>
              <a:t>       customer satisfaction</a:t>
            </a:r>
          </a:p>
          <a:p>
            <a:pPr>
              <a:lnSpc>
                <a:spcPct val="150000"/>
              </a:lnSpc>
            </a:pPr>
            <a:r>
              <a:rPr lang="en-US" sz="1050" kern="0" dirty="0" smtClean="0">
                <a:solidFill>
                  <a:prstClr val="white">
                    <a:lumMod val="50000"/>
                  </a:prstClr>
                </a:solidFill>
                <a:latin typeface="Century Gothic"/>
              </a:rPr>
              <a:t>        &amp; interaction </a:t>
            </a:r>
          </a:p>
          <a:p>
            <a:pPr marL="171450" indent="-171450">
              <a:lnSpc>
                <a:spcPct val="150000"/>
              </a:lnSpc>
              <a:buFont typeface="Arial" panose="020B0604020202020204" pitchFamily="34" charset="0"/>
              <a:buChar char="•"/>
            </a:pPr>
            <a:r>
              <a:rPr lang="en-US" sz="1050" b="1" kern="0" dirty="0" smtClean="0">
                <a:solidFill>
                  <a:prstClr val="white">
                    <a:lumMod val="50000"/>
                  </a:prstClr>
                </a:solidFill>
                <a:latin typeface="Century Gothic"/>
              </a:rPr>
              <a:t>   Sales force </a:t>
            </a:r>
            <a:r>
              <a:rPr lang="en-US" sz="1050" kern="0" dirty="0" smtClean="0">
                <a:solidFill>
                  <a:prstClr val="white">
                    <a:lumMod val="50000"/>
                  </a:prstClr>
                </a:solidFill>
                <a:latin typeface="Century Gothic"/>
              </a:rPr>
              <a:t>information</a:t>
            </a:r>
          </a:p>
          <a:p>
            <a:pPr marL="285750" indent="-285750">
              <a:lnSpc>
                <a:spcPct val="150000"/>
              </a:lnSpc>
              <a:buFont typeface="Arial" panose="020B0604020202020204" pitchFamily="34" charset="0"/>
              <a:buChar char="•"/>
            </a:pPr>
            <a:r>
              <a:rPr lang="en-US" sz="1050" b="1" kern="0" dirty="0" smtClean="0">
                <a:solidFill>
                  <a:prstClr val="white">
                    <a:lumMod val="50000"/>
                  </a:prstClr>
                </a:solidFill>
                <a:latin typeface="Century Gothic"/>
              </a:rPr>
              <a:t>Promotion</a:t>
            </a:r>
            <a:r>
              <a:rPr lang="en-US" sz="1050" kern="0" dirty="0" smtClean="0">
                <a:solidFill>
                  <a:prstClr val="white">
                    <a:lumMod val="50000"/>
                  </a:prstClr>
                </a:solidFill>
                <a:latin typeface="Century Gothic"/>
              </a:rPr>
              <a:t> and in-store display ads </a:t>
            </a:r>
          </a:p>
        </p:txBody>
      </p:sp>
      <p:pic>
        <p:nvPicPr>
          <p:cNvPr id="1026" name="Picture 2" descr="https://cdn2.iconfinder.com/data/icons/toolbar-signs-4/512/management_color_time_web-12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0444" y="2034995"/>
            <a:ext cx="412756" cy="4127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descr="http://dribbble.s3.amazonaws.com/users/6401/screenshots/898764/goglemaps-anim.gif"/>
          <p:cNvPicPr>
            <a:picLocks noChangeAspect="1" noChangeArrowheads="1" noCrop="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4843" y="2575868"/>
            <a:ext cx="503957" cy="4003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5"/>
          <a:stretch>
            <a:fillRect/>
          </a:stretch>
        </p:blipFill>
        <p:spPr>
          <a:xfrm>
            <a:off x="2257430" y="3092727"/>
            <a:ext cx="509405" cy="540013"/>
          </a:xfrm>
          <a:prstGeom prst="rect">
            <a:avLst/>
          </a:prstGeom>
        </p:spPr>
      </p:pic>
      <p:pic>
        <p:nvPicPr>
          <p:cNvPr id="32" name="Picture 8" descr="http://icon-construction.com/wp-content/uploads/2015/08/sales-team.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83756" y="5332494"/>
            <a:ext cx="729102" cy="4485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ternity.com/assets/Video-Icon-288x30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47185" y="4857765"/>
            <a:ext cx="345485" cy="3598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mpleicon.com/wp-content/uploads/user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77171" y="4173702"/>
            <a:ext cx="666029" cy="6660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dre.sd23.bc.ca/Parents/catchment/PublishingImages/Google-Maps-ic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04011" y="5188529"/>
            <a:ext cx="888750" cy="88875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0"/>
          <a:stretch>
            <a:fillRect/>
          </a:stretch>
        </p:blipFill>
        <p:spPr>
          <a:xfrm>
            <a:off x="4660894" y="5298614"/>
            <a:ext cx="856384" cy="668580"/>
          </a:xfrm>
          <a:prstGeom prst="rect">
            <a:avLst/>
          </a:prstGeom>
        </p:spPr>
      </p:pic>
      <p:pic>
        <p:nvPicPr>
          <p:cNvPr id="1036" name="Picture 12" descr="https://heckyl.files.wordpress.com/2015/01/sentiment-2-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14801" y="5266916"/>
            <a:ext cx="657215" cy="7408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admirus.in/uploads/services_images/21_sales_force_effectiveness_banner.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71751"/>
          <a:stretch/>
        </p:blipFill>
        <p:spPr bwMode="auto">
          <a:xfrm>
            <a:off x="6799697" y="5165586"/>
            <a:ext cx="708030" cy="84213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scrivito-public-cdn.s3-eu-west-1.amazonaws.com/f152d078e18222739495b38742ac2b85/b06cafce0659bcd0/0ad262e3691daea80d4e154027efa9a1/Store_Application_Page_Ico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858863" y="2056414"/>
            <a:ext cx="782674" cy="78267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8" descr="http://www.americanspirit.org/images/iconWealthManagement.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53024" y="4397145"/>
            <a:ext cx="974533" cy="92123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8" descr="http://iowacityfitness.com/wp-content/uploads/2015/03/Steps-Icon.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858863" y="2825315"/>
            <a:ext cx="787246" cy="78724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cdn.erpsoftwareblog.com/wp-content/uploads/ROI.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33758" y="5291081"/>
            <a:ext cx="838409" cy="838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0990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19</a:t>
            </a:fld>
            <a:endParaRPr lang="en-US" dirty="0">
              <a:solidFill>
                <a:srgbClr val="0E5580"/>
              </a:solidFill>
            </a:endParaRPr>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7" name="Rectangle 6"/>
          <p:cNvSpPr/>
          <p:nvPr/>
        </p:nvSpPr>
        <p:spPr>
          <a:xfrm>
            <a:off x="6002452" y="6572578"/>
            <a:ext cx="6096000" cy="230832"/>
          </a:xfrm>
          <a:prstGeom prst="rect">
            <a:avLst/>
          </a:prstGeom>
        </p:spPr>
        <p:txBody>
          <a:bodyPr>
            <a:spAutoFit/>
          </a:bodyPr>
          <a:lstStyle/>
          <a:p>
            <a:pPr algn="r"/>
            <a:r>
              <a:rPr lang="en-IN" sz="900" dirty="0" smtClean="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8" name="Group 7"/>
          <p:cNvGrpSpPr/>
          <p:nvPr/>
        </p:nvGrpSpPr>
        <p:grpSpPr>
          <a:xfrm>
            <a:off x="1" y="237066"/>
            <a:ext cx="12192000" cy="523220"/>
            <a:chOff x="1" y="291779"/>
            <a:chExt cx="12192000" cy="523220"/>
          </a:xfrm>
        </p:grpSpPr>
        <p:cxnSp>
          <p:nvCxnSpPr>
            <p:cNvPr id="9" name="Straight Connector 8"/>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385151" y="291779"/>
              <a:ext cx="7421776"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Results of the Store Location Planning POC</a:t>
              </a:r>
            </a:p>
          </p:txBody>
        </p:sp>
      </p:grpSp>
      <p:sp>
        <p:nvSpPr>
          <p:cNvPr id="33" name="Rectangle 32"/>
          <p:cNvSpPr/>
          <p:nvPr/>
        </p:nvSpPr>
        <p:spPr>
          <a:xfrm>
            <a:off x="92934" y="1489612"/>
            <a:ext cx="2418043" cy="4229017"/>
          </a:xfrm>
          <a:prstGeom prst="rect">
            <a:avLst/>
          </a:prstGeom>
          <a:noFill/>
          <a:ln w="28575" cap="rnd" cmpd="sng" algn="ctr">
            <a:solidFill>
              <a:srgbClr val="0E5580">
                <a:lumMod val="60000"/>
                <a:lumOff val="40000"/>
              </a:srgbClr>
            </a:solidFill>
            <a:prstDash val="solid"/>
          </a:ln>
          <a:effectLst/>
        </p:spPr>
        <p:txBody>
          <a:bodyPr rtlCol="0" anchor="ctr"/>
          <a:lstStyle/>
          <a:p>
            <a:pPr marL="285750" indent="-285750" defTabSz="457200">
              <a:buFont typeface="Arial" panose="020B0604020202020204" pitchFamily="34" charset="0"/>
              <a:buChar char="•"/>
              <a:defRPr/>
            </a:pPr>
            <a:r>
              <a:rPr lang="en-IN" sz="1600" b="1" kern="0" dirty="0" smtClean="0">
                <a:solidFill>
                  <a:srgbClr val="0E5580">
                    <a:lumMod val="75000"/>
                  </a:srgbClr>
                </a:solidFill>
                <a:latin typeface="Century Gothic"/>
              </a:rPr>
              <a:t>Location planning for Croma for a metro </a:t>
            </a:r>
            <a:r>
              <a:rPr lang="en-IN" sz="1600" b="1" kern="0" dirty="0" err="1" smtClean="0">
                <a:solidFill>
                  <a:srgbClr val="0E5580">
                    <a:lumMod val="75000"/>
                  </a:srgbClr>
                </a:solidFill>
                <a:latin typeface="Century Gothic"/>
              </a:rPr>
              <a:t>center</a:t>
            </a:r>
            <a:r>
              <a:rPr lang="en-IN" sz="1600" b="1" kern="0" dirty="0" smtClean="0">
                <a:solidFill>
                  <a:srgbClr val="0E5580">
                    <a:lumMod val="75000"/>
                  </a:srgbClr>
                </a:solidFill>
                <a:latin typeface="Century Gothic"/>
              </a:rPr>
              <a:t> leveraging Croma internal data and Tata iQ proprietary data</a:t>
            </a:r>
          </a:p>
          <a:p>
            <a:pPr marL="285750" indent="-285750" defTabSz="457200">
              <a:buFont typeface="Arial" panose="020B0604020202020204" pitchFamily="34" charset="0"/>
              <a:buChar char="•"/>
              <a:defRPr/>
            </a:pPr>
            <a:endParaRPr lang="en-IN" sz="1600" b="1" kern="0" dirty="0">
              <a:solidFill>
                <a:srgbClr val="0E5580">
                  <a:lumMod val="75000"/>
                </a:srgbClr>
              </a:solidFill>
              <a:latin typeface="Century Gothic"/>
            </a:endParaRPr>
          </a:p>
          <a:p>
            <a:pPr marL="285750" indent="-285750" defTabSz="457200">
              <a:buFont typeface="Arial" panose="020B0604020202020204" pitchFamily="34" charset="0"/>
              <a:buChar char="•"/>
              <a:defRPr/>
            </a:pPr>
            <a:r>
              <a:rPr lang="en-IN" sz="1600" b="1" kern="0" dirty="0" smtClean="0">
                <a:solidFill>
                  <a:srgbClr val="0E5580">
                    <a:lumMod val="75000"/>
                  </a:srgbClr>
                </a:solidFill>
                <a:latin typeface="Century Gothic"/>
              </a:rPr>
              <a:t>Used a retail gravity model and Google drive time</a:t>
            </a:r>
          </a:p>
        </p:txBody>
      </p:sp>
      <p:sp>
        <p:nvSpPr>
          <p:cNvPr id="34" name="Rectangle 33"/>
          <p:cNvSpPr/>
          <p:nvPr/>
        </p:nvSpPr>
        <p:spPr>
          <a:xfrm>
            <a:off x="92934" y="1036134"/>
            <a:ext cx="2418043" cy="453479"/>
          </a:xfrm>
          <a:prstGeom prst="rect">
            <a:avLst/>
          </a:prstGeom>
          <a:solidFill>
            <a:srgbClr val="0E5580">
              <a:lumMod val="40000"/>
              <a:lumOff val="60000"/>
            </a:srgbClr>
          </a:solidFill>
          <a:ln w="28575" cap="rnd" cmpd="sng" algn="ctr">
            <a:solidFill>
              <a:srgbClr val="0E5580">
                <a:lumMod val="60000"/>
                <a:lumOff val="40000"/>
              </a:srgbClr>
            </a:solidFill>
            <a:prstDash val="solid"/>
          </a:ln>
          <a:effectLst/>
        </p:spPr>
        <p:txBody>
          <a:bodyPr rtlCol="0" anchor="ctr"/>
          <a:lstStyle/>
          <a:p>
            <a:pPr algn="ctr" defTabSz="457200">
              <a:defRPr/>
            </a:pPr>
            <a:r>
              <a:rPr lang="en-IN" sz="2000" b="1" kern="0" dirty="0" smtClean="0">
                <a:solidFill>
                  <a:srgbClr val="0E5580">
                    <a:lumMod val="75000"/>
                  </a:srgbClr>
                </a:solidFill>
                <a:latin typeface="Century Gothic"/>
              </a:rPr>
              <a:t>Initial POC</a:t>
            </a:r>
          </a:p>
        </p:txBody>
      </p:sp>
      <p:sp>
        <p:nvSpPr>
          <p:cNvPr id="35" name="Rectangle 34"/>
          <p:cNvSpPr/>
          <p:nvPr/>
        </p:nvSpPr>
        <p:spPr>
          <a:xfrm>
            <a:off x="3249793" y="1489612"/>
            <a:ext cx="1931808" cy="4229017"/>
          </a:xfrm>
          <a:prstGeom prst="rect">
            <a:avLst/>
          </a:prstGeom>
          <a:noFill/>
          <a:ln w="28575" cap="rnd" cmpd="sng" algn="ctr">
            <a:solidFill>
              <a:srgbClr val="0E5580">
                <a:lumMod val="60000"/>
                <a:lumOff val="40000"/>
              </a:srgbClr>
            </a:solidFill>
            <a:prstDash val="solid"/>
          </a:ln>
          <a:effectLst/>
        </p:spPr>
        <p:txBody>
          <a:bodyPr rtlCol="0" anchor="ctr"/>
          <a:lstStyle/>
          <a:p>
            <a:pPr marL="285750" indent="-285750" defTabSz="457200">
              <a:buFont typeface="Arial" panose="020B0604020202020204" pitchFamily="34" charset="0"/>
              <a:buChar char="•"/>
            </a:pPr>
            <a:r>
              <a:rPr lang="en-IN" sz="1600" b="1" kern="0" dirty="0">
                <a:solidFill>
                  <a:srgbClr val="0E5580">
                    <a:lumMod val="75000"/>
                  </a:srgbClr>
                </a:solidFill>
                <a:latin typeface="Century Gothic"/>
              </a:rPr>
              <a:t>Identification of locations for 4G towers</a:t>
            </a:r>
          </a:p>
          <a:p>
            <a:pPr marL="285750" indent="-285750" defTabSz="457200">
              <a:buFont typeface="Arial" panose="020B0604020202020204" pitchFamily="34" charset="0"/>
              <a:buChar char="•"/>
            </a:pPr>
            <a:endParaRPr lang="en-IN" sz="1600" b="1" kern="0" dirty="0">
              <a:solidFill>
                <a:srgbClr val="0E5580">
                  <a:lumMod val="75000"/>
                </a:srgbClr>
              </a:solidFill>
              <a:latin typeface="Century Gothic"/>
            </a:endParaRPr>
          </a:p>
          <a:p>
            <a:pPr marL="285750" indent="-285750" defTabSz="457200">
              <a:buFont typeface="Arial" panose="020B0604020202020204" pitchFamily="34" charset="0"/>
              <a:buChar char="•"/>
            </a:pPr>
            <a:r>
              <a:rPr lang="en-IN" sz="1600" b="1" kern="0" dirty="0">
                <a:solidFill>
                  <a:srgbClr val="0E5580">
                    <a:lumMod val="75000"/>
                  </a:srgbClr>
                </a:solidFill>
                <a:latin typeface="Century Gothic"/>
              </a:rPr>
              <a:t>Uses Google traffic density data as well as other data elements</a:t>
            </a:r>
          </a:p>
        </p:txBody>
      </p:sp>
      <p:sp>
        <p:nvSpPr>
          <p:cNvPr id="36" name="Rectangle 35"/>
          <p:cNvSpPr/>
          <p:nvPr/>
        </p:nvSpPr>
        <p:spPr>
          <a:xfrm>
            <a:off x="3249793" y="1036134"/>
            <a:ext cx="1931808" cy="453479"/>
          </a:xfrm>
          <a:prstGeom prst="rect">
            <a:avLst/>
          </a:prstGeom>
          <a:solidFill>
            <a:srgbClr val="0E5580">
              <a:lumMod val="40000"/>
              <a:lumOff val="60000"/>
            </a:srgbClr>
          </a:solidFill>
          <a:ln w="28575" cap="rnd" cmpd="sng" algn="ctr">
            <a:solidFill>
              <a:srgbClr val="0E5580">
                <a:lumMod val="60000"/>
                <a:lumOff val="40000"/>
              </a:srgbClr>
            </a:solidFill>
            <a:prstDash val="solid"/>
          </a:ln>
          <a:effectLst/>
        </p:spPr>
        <p:txBody>
          <a:bodyPr rtlCol="0" anchor="ctr"/>
          <a:lstStyle/>
          <a:p>
            <a:pPr algn="ctr" defTabSz="457200">
              <a:defRPr/>
            </a:pPr>
            <a:r>
              <a:rPr lang="en-IN" sz="2000" b="1" kern="0" dirty="0" smtClean="0">
                <a:solidFill>
                  <a:srgbClr val="0E5580">
                    <a:lumMod val="75000"/>
                  </a:srgbClr>
                </a:solidFill>
                <a:latin typeface="Century Gothic"/>
              </a:rPr>
              <a:t>TTSL</a:t>
            </a:r>
          </a:p>
        </p:txBody>
      </p:sp>
      <p:sp>
        <p:nvSpPr>
          <p:cNvPr id="37" name="Rectangle 36"/>
          <p:cNvSpPr/>
          <p:nvPr/>
        </p:nvSpPr>
        <p:spPr>
          <a:xfrm>
            <a:off x="5579336" y="1489612"/>
            <a:ext cx="1931808" cy="4229017"/>
          </a:xfrm>
          <a:prstGeom prst="rect">
            <a:avLst/>
          </a:prstGeom>
          <a:noFill/>
          <a:ln w="28575" cap="rnd" cmpd="sng" algn="ctr">
            <a:solidFill>
              <a:srgbClr val="0E5580">
                <a:lumMod val="60000"/>
                <a:lumOff val="40000"/>
              </a:srgbClr>
            </a:solidFill>
            <a:prstDash val="solid"/>
          </a:ln>
          <a:effectLst/>
        </p:spPr>
        <p:txBody>
          <a:bodyPr rtlCol="0" anchor="ctr"/>
          <a:lstStyle/>
          <a:p>
            <a:pPr marL="285750" indent="-285750" defTabSz="457200">
              <a:buFont typeface="Arial" panose="020B0604020202020204" pitchFamily="34" charset="0"/>
              <a:buChar char="•"/>
            </a:pPr>
            <a:r>
              <a:rPr lang="en-IN" sz="1600" b="1" kern="0" dirty="0">
                <a:solidFill>
                  <a:srgbClr val="0E5580">
                    <a:lumMod val="75000"/>
                  </a:srgbClr>
                </a:solidFill>
                <a:latin typeface="Century Gothic"/>
              </a:rPr>
              <a:t>Assortment planning for compromised stores </a:t>
            </a:r>
            <a:endParaRPr lang="en-IN" sz="1600" b="1" kern="0" dirty="0" smtClean="0">
              <a:solidFill>
                <a:srgbClr val="0E5580">
                  <a:lumMod val="75000"/>
                </a:srgbClr>
              </a:solidFill>
              <a:latin typeface="Century Gothic"/>
            </a:endParaRPr>
          </a:p>
          <a:p>
            <a:pPr marL="285750" indent="-285750" defTabSz="457200">
              <a:buFont typeface="Arial" panose="020B0604020202020204" pitchFamily="34" charset="0"/>
              <a:buChar char="•"/>
            </a:pPr>
            <a:endParaRPr lang="en-IN" sz="1600" b="1" kern="0" dirty="0">
              <a:solidFill>
                <a:srgbClr val="0E5580">
                  <a:lumMod val="75000"/>
                </a:srgbClr>
              </a:solidFill>
              <a:latin typeface="Century Gothic"/>
            </a:endParaRPr>
          </a:p>
          <a:p>
            <a:pPr marL="285750" indent="-285750" defTabSz="457200">
              <a:buFont typeface="Arial" panose="020B0604020202020204" pitchFamily="34" charset="0"/>
              <a:buChar char="•"/>
            </a:pPr>
            <a:r>
              <a:rPr lang="en-IN" sz="1600" b="1" kern="0" dirty="0" smtClean="0">
                <a:solidFill>
                  <a:srgbClr val="0E5580">
                    <a:lumMod val="75000"/>
                  </a:srgbClr>
                </a:solidFill>
                <a:latin typeface="Century Gothic"/>
              </a:rPr>
              <a:t>Uses a “similar store” identification methodology using aggregated geo data </a:t>
            </a:r>
          </a:p>
          <a:p>
            <a:pPr marL="285750" indent="-285750" defTabSz="457200">
              <a:buFont typeface="Arial" panose="020B0604020202020204" pitchFamily="34" charset="0"/>
              <a:buChar char="•"/>
            </a:pPr>
            <a:endParaRPr lang="en-IN" sz="1600" b="1" kern="0" dirty="0">
              <a:solidFill>
                <a:srgbClr val="0E5580">
                  <a:lumMod val="75000"/>
                </a:srgbClr>
              </a:solidFill>
              <a:latin typeface="Century Gothic"/>
            </a:endParaRPr>
          </a:p>
          <a:p>
            <a:pPr marL="285750" indent="-285750" defTabSz="457200">
              <a:buFont typeface="Arial" panose="020B0604020202020204" pitchFamily="34" charset="0"/>
              <a:buChar char="•"/>
            </a:pPr>
            <a:r>
              <a:rPr lang="en-IN" sz="1600" b="1" kern="0" dirty="0" smtClean="0">
                <a:solidFill>
                  <a:srgbClr val="0E5580">
                    <a:lumMod val="75000"/>
                  </a:srgbClr>
                </a:solidFill>
                <a:latin typeface="Century Gothic"/>
              </a:rPr>
              <a:t>Internal data for validation</a:t>
            </a:r>
            <a:endParaRPr lang="en-IN" sz="1600" b="1" kern="0" dirty="0">
              <a:solidFill>
                <a:srgbClr val="0E5580">
                  <a:lumMod val="75000"/>
                </a:srgbClr>
              </a:solidFill>
              <a:latin typeface="Century Gothic"/>
            </a:endParaRPr>
          </a:p>
          <a:p>
            <a:pPr marL="285750" indent="-285750" defTabSz="457200">
              <a:buFont typeface="Arial" panose="020B0604020202020204" pitchFamily="34" charset="0"/>
              <a:buChar char="•"/>
            </a:pPr>
            <a:endParaRPr lang="en-IN" sz="1600" b="1" kern="0" dirty="0">
              <a:solidFill>
                <a:srgbClr val="0E5580">
                  <a:lumMod val="75000"/>
                </a:srgbClr>
              </a:solidFill>
              <a:latin typeface="Century Gothic"/>
            </a:endParaRPr>
          </a:p>
          <a:p>
            <a:pPr marL="285750" indent="-285750" defTabSz="457200">
              <a:buFont typeface="Arial" panose="020B0604020202020204" pitchFamily="34" charset="0"/>
              <a:buChar char="•"/>
            </a:pPr>
            <a:endParaRPr lang="en-IN" sz="1600" b="1" kern="0" dirty="0">
              <a:solidFill>
                <a:srgbClr val="0E5580">
                  <a:lumMod val="75000"/>
                </a:srgbClr>
              </a:solidFill>
              <a:latin typeface="Century Gothic"/>
            </a:endParaRPr>
          </a:p>
        </p:txBody>
      </p:sp>
      <p:sp>
        <p:nvSpPr>
          <p:cNvPr id="38" name="Rectangle 37"/>
          <p:cNvSpPr/>
          <p:nvPr/>
        </p:nvSpPr>
        <p:spPr>
          <a:xfrm>
            <a:off x="5579336" y="1036134"/>
            <a:ext cx="1931808" cy="453479"/>
          </a:xfrm>
          <a:prstGeom prst="rect">
            <a:avLst/>
          </a:prstGeom>
          <a:solidFill>
            <a:srgbClr val="0E5580">
              <a:lumMod val="40000"/>
              <a:lumOff val="60000"/>
            </a:srgbClr>
          </a:solidFill>
          <a:ln w="28575" cap="rnd" cmpd="sng" algn="ctr">
            <a:solidFill>
              <a:srgbClr val="0E5580">
                <a:lumMod val="60000"/>
                <a:lumOff val="40000"/>
              </a:srgbClr>
            </a:solidFill>
            <a:prstDash val="solid"/>
          </a:ln>
          <a:effectLst/>
        </p:spPr>
        <p:txBody>
          <a:bodyPr rtlCol="0" anchor="ctr"/>
          <a:lstStyle/>
          <a:p>
            <a:pPr algn="ctr" defTabSz="457200">
              <a:defRPr/>
            </a:pPr>
            <a:r>
              <a:rPr lang="en-IN" sz="2000" b="1" kern="0" dirty="0" err="1" smtClean="0">
                <a:solidFill>
                  <a:srgbClr val="0E5580">
                    <a:lumMod val="75000"/>
                  </a:srgbClr>
                </a:solidFill>
                <a:latin typeface="Century Gothic"/>
              </a:rPr>
              <a:t>Croma</a:t>
            </a:r>
            <a:r>
              <a:rPr lang="en-IN" sz="2000" b="1" kern="0" dirty="0" smtClean="0">
                <a:solidFill>
                  <a:srgbClr val="0E5580">
                    <a:lumMod val="75000"/>
                  </a:srgbClr>
                </a:solidFill>
                <a:latin typeface="Century Gothic"/>
              </a:rPr>
              <a:t> </a:t>
            </a:r>
          </a:p>
        </p:txBody>
      </p:sp>
      <p:sp>
        <p:nvSpPr>
          <p:cNvPr id="39" name="Rectangle 38"/>
          <p:cNvSpPr/>
          <p:nvPr/>
        </p:nvSpPr>
        <p:spPr>
          <a:xfrm>
            <a:off x="7908879" y="1483070"/>
            <a:ext cx="1931808" cy="4229017"/>
          </a:xfrm>
          <a:prstGeom prst="rect">
            <a:avLst/>
          </a:prstGeom>
          <a:noFill/>
          <a:ln w="28575" cap="rnd" cmpd="sng" algn="ctr">
            <a:solidFill>
              <a:srgbClr val="0E5580">
                <a:lumMod val="60000"/>
                <a:lumOff val="40000"/>
              </a:srgbClr>
            </a:solidFill>
            <a:prstDash val="solid"/>
          </a:ln>
          <a:effectLst/>
        </p:spPr>
        <p:txBody>
          <a:bodyPr rtlCol="0" anchor="ctr"/>
          <a:lstStyle/>
          <a:p>
            <a:pPr marL="285750" indent="-285750" defTabSz="457200">
              <a:buFont typeface="Arial" panose="020B0604020202020204" pitchFamily="34" charset="0"/>
              <a:buChar char="•"/>
            </a:pPr>
            <a:r>
              <a:rPr lang="en-IN" sz="1600" b="1" kern="0" dirty="0" smtClean="0">
                <a:solidFill>
                  <a:srgbClr val="0E5580">
                    <a:lumMod val="75000"/>
                  </a:srgbClr>
                </a:solidFill>
                <a:latin typeface="Century Gothic"/>
              </a:rPr>
              <a:t>Planning optimal DSA strategy </a:t>
            </a:r>
          </a:p>
          <a:p>
            <a:pPr marL="285750" indent="-285750" defTabSz="457200">
              <a:buFont typeface="Arial" panose="020B0604020202020204" pitchFamily="34" charset="0"/>
              <a:buChar char="•"/>
            </a:pPr>
            <a:endParaRPr lang="en-IN" sz="1600" b="1" kern="0" dirty="0">
              <a:solidFill>
                <a:srgbClr val="0E5580">
                  <a:lumMod val="75000"/>
                </a:srgbClr>
              </a:solidFill>
              <a:latin typeface="Century Gothic"/>
            </a:endParaRPr>
          </a:p>
          <a:p>
            <a:pPr marL="285750" indent="-285750" defTabSz="457200">
              <a:buFont typeface="Arial" panose="020B0604020202020204" pitchFamily="34" charset="0"/>
              <a:buChar char="•"/>
            </a:pPr>
            <a:r>
              <a:rPr lang="en-IN" sz="1600" b="1" kern="0" dirty="0" smtClean="0">
                <a:solidFill>
                  <a:srgbClr val="0E5580">
                    <a:lumMod val="75000"/>
                  </a:srgbClr>
                </a:solidFill>
                <a:latin typeface="Century Gothic"/>
              </a:rPr>
              <a:t>Compares location attractiveness with DSA effectiveness to spot locations that need new DSA or changes in existing DSA</a:t>
            </a:r>
            <a:endParaRPr lang="en-IN" sz="1600" b="1" kern="0" dirty="0">
              <a:solidFill>
                <a:srgbClr val="0E5580">
                  <a:lumMod val="75000"/>
                </a:srgbClr>
              </a:solidFill>
              <a:latin typeface="Century Gothic"/>
            </a:endParaRPr>
          </a:p>
          <a:p>
            <a:pPr marL="285750" indent="-285750" defTabSz="457200">
              <a:buFont typeface="Arial" panose="020B0604020202020204" pitchFamily="34" charset="0"/>
              <a:buChar char="•"/>
            </a:pPr>
            <a:endParaRPr lang="en-IN" sz="1600" b="1" kern="0" dirty="0">
              <a:solidFill>
                <a:srgbClr val="0E5580">
                  <a:lumMod val="75000"/>
                </a:srgbClr>
              </a:solidFill>
              <a:latin typeface="Century Gothic"/>
            </a:endParaRPr>
          </a:p>
        </p:txBody>
      </p:sp>
      <p:sp>
        <p:nvSpPr>
          <p:cNvPr id="40" name="Rectangle 39"/>
          <p:cNvSpPr/>
          <p:nvPr/>
        </p:nvSpPr>
        <p:spPr>
          <a:xfrm>
            <a:off x="7908879" y="1029592"/>
            <a:ext cx="1931808" cy="453479"/>
          </a:xfrm>
          <a:prstGeom prst="rect">
            <a:avLst/>
          </a:prstGeom>
          <a:solidFill>
            <a:srgbClr val="0E5580">
              <a:lumMod val="40000"/>
              <a:lumOff val="60000"/>
            </a:srgbClr>
          </a:solidFill>
          <a:ln w="28575" cap="rnd" cmpd="sng" algn="ctr">
            <a:solidFill>
              <a:srgbClr val="0E5580">
                <a:lumMod val="60000"/>
                <a:lumOff val="40000"/>
              </a:srgbClr>
            </a:solidFill>
            <a:prstDash val="solid"/>
          </a:ln>
          <a:effectLst/>
        </p:spPr>
        <p:txBody>
          <a:bodyPr rtlCol="0" anchor="ctr"/>
          <a:lstStyle/>
          <a:p>
            <a:pPr algn="ctr" defTabSz="457200">
              <a:defRPr/>
            </a:pPr>
            <a:r>
              <a:rPr lang="en-IN" sz="2000" b="1" kern="0" dirty="0" smtClean="0">
                <a:solidFill>
                  <a:srgbClr val="0E5580">
                    <a:lumMod val="75000"/>
                  </a:srgbClr>
                </a:solidFill>
                <a:latin typeface="Century Gothic"/>
              </a:rPr>
              <a:t>Tata Capital</a:t>
            </a:r>
          </a:p>
        </p:txBody>
      </p:sp>
      <p:sp>
        <p:nvSpPr>
          <p:cNvPr id="41" name="Rectangle 40"/>
          <p:cNvSpPr/>
          <p:nvPr/>
        </p:nvSpPr>
        <p:spPr>
          <a:xfrm>
            <a:off x="10107794" y="1490330"/>
            <a:ext cx="1931808" cy="4229017"/>
          </a:xfrm>
          <a:prstGeom prst="rect">
            <a:avLst/>
          </a:prstGeom>
          <a:noFill/>
          <a:ln w="28575" cap="rnd" cmpd="sng" algn="ctr">
            <a:solidFill>
              <a:srgbClr val="0E5580">
                <a:lumMod val="60000"/>
                <a:lumOff val="40000"/>
              </a:srgbClr>
            </a:solidFill>
            <a:prstDash val="solid"/>
          </a:ln>
          <a:effectLst/>
        </p:spPr>
        <p:txBody>
          <a:bodyPr rtlCol="0" anchor="ctr"/>
          <a:lstStyle/>
          <a:p>
            <a:pPr marL="285750" indent="-285750" defTabSz="457200">
              <a:buFont typeface="Arial" panose="020B0604020202020204" pitchFamily="34" charset="0"/>
              <a:buChar char="•"/>
            </a:pPr>
            <a:r>
              <a:rPr lang="en-IN" sz="1600" b="1" kern="0" dirty="0" smtClean="0">
                <a:solidFill>
                  <a:srgbClr val="0E5580">
                    <a:lumMod val="75000"/>
                  </a:srgbClr>
                </a:solidFill>
                <a:latin typeface="Century Gothic"/>
              </a:rPr>
              <a:t>Compare location attractiveness with market share</a:t>
            </a:r>
          </a:p>
          <a:p>
            <a:pPr marL="285750" indent="-285750" defTabSz="457200">
              <a:buFont typeface="Arial" panose="020B0604020202020204" pitchFamily="34" charset="0"/>
              <a:buChar char="•"/>
            </a:pPr>
            <a:endParaRPr lang="en-IN" sz="1600" b="1" kern="0" dirty="0">
              <a:solidFill>
                <a:srgbClr val="0E5580">
                  <a:lumMod val="75000"/>
                </a:srgbClr>
              </a:solidFill>
              <a:latin typeface="Century Gothic"/>
            </a:endParaRPr>
          </a:p>
          <a:p>
            <a:pPr marL="285750" indent="-285750" defTabSz="457200">
              <a:buFont typeface="Arial" panose="020B0604020202020204" pitchFamily="34" charset="0"/>
              <a:buChar char="•"/>
            </a:pPr>
            <a:r>
              <a:rPr lang="en-IN" sz="1600" b="1" kern="0" dirty="0" smtClean="0">
                <a:solidFill>
                  <a:srgbClr val="0E5580">
                    <a:lumMod val="75000"/>
                  </a:srgbClr>
                </a:solidFill>
                <a:latin typeface="Century Gothic"/>
              </a:rPr>
              <a:t>Location for “new-</a:t>
            </a:r>
            <a:r>
              <a:rPr lang="en-IN" sz="1600" b="1" kern="0" dirty="0" err="1" smtClean="0">
                <a:solidFill>
                  <a:srgbClr val="0E5580">
                    <a:lumMod val="75000"/>
                  </a:srgbClr>
                </a:solidFill>
                <a:latin typeface="Century Gothic"/>
              </a:rPr>
              <a:t>age”dealers</a:t>
            </a:r>
            <a:endParaRPr lang="en-IN" sz="1600" b="1" kern="0" dirty="0">
              <a:solidFill>
                <a:srgbClr val="0E5580">
                  <a:lumMod val="75000"/>
                </a:srgbClr>
              </a:solidFill>
              <a:latin typeface="Century Gothic"/>
            </a:endParaRPr>
          </a:p>
        </p:txBody>
      </p:sp>
      <p:sp>
        <p:nvSpPr>
          <p:cNvPr id="42" name="Rectangle 41"/>
          <p:cNvSpPr/>
          <p:nvPr/>
        </p:nvSpPr>
        <p:spPr>
          <a:xfrm>
            <a:off x="10107794" y="1036852"/>
            <a:ext cx="1931808" cy="453479"/>
          </a:xfrm>
          <a:prstGeom prst="rect">
            <a:avLst/>
          </a:prstGeom>
          <a:solidFill>
            <a:srgbClr val="0E5580">
              <a:lumMod val="40000"/>
              <a:lumOff val="60000"/>
            </a:srgbClr>
          </a:solidFill>
          <a:ln w="28575" cap="rnd" cmpd="sng" algn="ctr">
            <a:solidFill>
              <a:srgbClr val="0E5580">
                <a:lumMod val="60000"/>
                <a:lumOff val="40000"/>
              </a:srgbClr>
            </a:solidFill>
            <a:prstDash val="solid"/>
          </a:ln>
          <a:effectLst/>
        </p:spPr>
        <p:txBody>
          <a:bodyPr rtlCol="0" anchor="ctr"/>
          <a:lstStyle/>
          <a:p>
            <a:pPr algn="ctr" defTabSz="457200">
              <a:defRPr/>
            </a:pPr>
            <a:r>
              <a:rPr lang="en-IN" sz="2000" b="1" kern="0" dirty="0" smtClean="0">
                <a:solidFill>
                  <a:srgbClr val="0E5580">
                    <a:lumMod val="75000"/>
                  </a:srgbClr>
                </a:solidFill>
                <a:latin typeface="Century Gothic"/>
              </a:rPr>
              <a:t>Tata Motors</a:t>
            </a:r>
          </a:p>
        </p:txBody>
      </p:sp>
      <p:sp>
        <p:nvSpPr>
          <p:cNvPr id="2" name="Isosceles Triangle 1"/>
          <p:cNvSpPr/>
          <p:nvPr/>
        </p:nvSpPr>
        <p:spPr>
          <a:xfrm rot="5400000">
            <a:off x="647391" y="3246560"/>
            <a:ext cx="4365790" cy="304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Tree>
    <p:extLst>
      <p:ext uri="{BB962C8B-B14F-4D97-AF65-F5344CB8AC3E}">
        <p14:creationId xmlns:p14="http://schemas.microsoft.com/office/powerpoint/2010/main" val="34568983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2263"/>
            <a:ext cx="12192000" cy="5390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8" name="Group 7"/>
          <p:cNvGrpSpPr/>
          <p:nvPr/>
        </p:nvGrpSpPr>
        <p:grpSpPr>
          <a:xfrm>
            <a:off x="2217055" y="2547738"/>
            <a:ext cx="7763407" cy="1015663"/>
            <a:chOff x="2217055" y="1960714"/>
            <a:chExt cx="7763407" cy="1015663"/>
          </a:xfrm>
        </p:grpSpPr>
        <p:sp>
          <p:nvSpPr>
            <p:cNvPr id="5" name="Rectangle 4"/>
            <p:cNvSpPr/>
            <p:nvPr/>
          </p:nvSpPr>
          <p:spPr>
            <a:xfrm>
              <a:off x="2217055" y="1960714"/>
              <a:ext cx="7763407" cy="1015663"/>
            </a:xfrm>
            <a:prstGeom prst="rect">
              <a:avLst/>
            </a:prstGeom>
          </p:spPr>
          <p:txBody>
            <a:bodyPr wrap="none">
              <a:spAutoFit/>
            </a:bodyPr>
            <a:lstStyle/>
            <a:p>
              <a:pPr algn="ctr"/>
              <a:r>
                <a:rPr lang="en-IN" sz="6000" dirty="0" smtClean="0">
                  <a:ln/>
                  <a:solidFill>
                    <a:schemeClr val="bg1"/>
                  </a:solidFill>
                  <a:latin typeface="Leelawadee UI" panose="020B0502040204020203" pitchFamily="34" charset="-34"/>
                  <a:cs typeface="Leelawadee UI" panose="020B0502040204020203" pitchFamily="34" charset="-34"/>
                </a:rPr>
                <a:t>Retail Industry in India</a:t>
              </a:r>
              <a:endParaRPr lang="en-IN" sz="6000" dirty="0">
                <a:ln/>
                <a:solidFill>
                  <a:schemeClr val="bg1"/>
                </a:solidFill>
                <a:latin typeface="Leelawadee UI" panose="020B0502040204020203" pitchFamily="34" charset="-34"/>
                <a:cs typeface="Leelawadee UI" panose="020B0502040204020203" pitchFamily="34" charset="-34"/>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06467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2263"/>
            <a:ext cx="12192000" cy="5390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8" name="Group 7"/>
          <p:cNvGrpSpPr/>
          <p:nvPr/>
        </p:nvGrpSpPr>
        <p:grpSpPr>
          <a:xfrm>
            <a:off x="2895600" y="2547738"/>
            <a:ext cx="6400800" cy="1446550"/>
            <a:chOff x="2895600" y="1960714"/>
            <a:chExt cx="6400800" cy="1446550"/>
          </a:xfrm>
        </p:grpSpPr>
        <p:sp>
          <p:nvSpPr>
            <p:cNvPr id="5" name="Rectangle 4"/>
            <p:cNvSpPr/>
            <p:nvPr/>
          </p:nvSpPr>
          <p:spPr>
            <a:xfrm>
              <a:off x="3369189" y="1960714"/>
              <a:ext cx="5459123" cy="1446550"/>
            </a:xfrm>
            <a:prstGeom prst="rect">
              <a:avLst/>
            </a:prstGeom>
          </p:spPr>
          <p:txBody>
            <a:bodyPr wrap="none">
              <a:spAutoFit/>
            </a:bodyPr>
            <a:lstStyle/>
            <a:p>
              <a:pPr algn="ctr"/>
              <a:r>
                <a:rPr lang="en-IN" sz="4400" dirty="0" smtClean="0">
                  <a:ln/>
                  <a:solidFill>
                    <a:schemeClr val="bg1"/>
                  </a:solidFill>
                  <a:latin typeface="Leelawadee UI" panose="020B0502040204020203" pitchFamily="34" charset="-34"/>
                  <a:cs typeface="Leelawadee UI" panose="020B0502040204020203" pitchFamily="34" charset="-34"/>
                </a:rPr>
                <a:t>Current Ongoing </a:t>
              </a:r>
            </a:p>
            <a:p>
              <a:pPr algn="ctr"/>
              <a:r>
                <a:rPr lang="en-IN" sz="4400" dirty="0" smtClean="0">
                  <a:ln/>
                  <a:solidFill>
                    <a:schemeClr val="bg1"/>
                  </a:solidFill>
                  <a:latin typeface="Leelawadee UI" panose="020B0502040204020203" pitchFamily="34" charset="-34"/>
                  <a:cs typeface="Leelawadee UI" panose="020B0502040204020203" pitchFamily="34" charset="-34"/>
                </a:rPr>
                <a:t>Engagement (Croma)</a:t>
              </a:r>
              <a:endParaRPr lang="en-IN" sz="4400" dirty="0">
                <a:ln/>
                <a:solidFill>
                  <a:schemeClr val="bg1"/>
                </a:solidFill>
                <a:latin typeface="Leelawadee UI" panose="020B0502040204020203" pitchFamily="34" charset="-34"/>
                <a:cs typeface="Leelawadee UI" panose="020B0502040204020203" pitchFamily="34" charset="-34"/>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5836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6899" y="6378301"/>
            <a:ext cx="12192000" cy="232833"/>
          </a:xfrm>
          <a:prstGeom prst="rect">
            <a:avLst/>
          </a:prstGeom>
        </p:spPr>
      </p:pic>
      <p:grpSp>
        <p:nvGrpSpPr>
          <p:cNvPr id="128" name="Group 127"/>
          <p:cNvGrpSpPr/>
          <p:nvPr/>
        </p:nvGrpSpPr>
        <p:grpSpPr>
          <a:xfrm>
            <a:off x="2384878" y="995657"/>
            <a:ext cx="2468897" cy="3190808"/>
            <a:chOff x="290206" y="604120"/>
            <a:chExt cx="2468897" cy="3190808"/>
          </a:xfrm>
        </p:grpSpPr>
        <p:sp>
          <p:nvSpPr>
            <p:cNvPr id="115" name="Oval 114"/>
            <p:cNvSpPr/>
            <p:nvPr/>
          </p:nvSpPr>
          <p:spPr>
            <a:xfrm>
              <a:off x="290206" y="604120"/>
              <a:ext cx="2160000" cy="21600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27" name="Picture 26"/>
            <p:cNvPicPr>
              <a:picLocks noChangeAspect="1"/>
            </p:cNvPicPr>
            <p:nvPr/>
          </p:nvPicPr>
          <p:blipFill>
            <a:blip r:embed="rId3"/>
            <a:stretch>
              <a:fillRect/>
            </a:stretch>
          </p:blipFill>
          <p:spPr>
            <a:xfrm>
              <a:off x="840915" y="1466580"/>
              <a:ext cx="1070145" cy="832728"/>
            </a:xfrm>
            <a:prstGeom prst="rect">
              <a:avLst/>
            </a:prstGeom>
          </p:spPr>
        </p:pic>
        <p:sp>
          <p:nvSpPr>
            <p:cNvPr id="113" name="TextBox 112"/>
            <p:cNvSpPr txBox="1"/>
            <p:nvPr/>
          </p:nvSpPr>
          <p:spPr>
            <a:xfrm>
              <a:off x="538402" y="804299"/>
              <a:ext cx="1675172" cy="646331"/>
            </a:xfrm>
            <a:prstGeom prst="rect">
              <a:avLst/>
            </a:prstGeom>
            <a:noFill/>
          </p:spPr>
          <p:txBody>
            <a:bodyPr wrap="square" rtlCol="0">
              <a:spAutoFit/>
            </a:bodyPr>
            <a:lstStyle/>
            <a:p>
              <a:pPr algn="ctr"/>
              <a:r>
                <a:rPr lang="en-IN" dirty="0" smtClean="0">
                  <a:solidFill>
                    <a:srgbClr val="000000"/>
                  </a:solidFill>
                  <a:latin typeface="Century Gothic" panose="020B0502020202020204" pitchFamily="34" charset="0"/>
                </a:rPr>
                <a:t>Store Analytics</a:t>
              </a:r>
              <a:endParaRPr lang="en-IN" dirty="0">
                <a:solidFill>
                  <a:srgbClr val="000000"/>
                </a:solidFill>
                <a:latin typeface="Century Gothic" panose="020B0502020202020204" pitchFamily="34" charset="0"/>
              </a:endParaRPr>
            </a:p>
          </p:txBody>
        </p:sp>
        <p:sp>
          <p:nvSpPr>
            <p:cNvPr id="114" name="TextBox 113"/>
            <p:cNvSpPr txBox="1"/>
            <p:nvPr/>
          </p:nvSpPr>
          <p:spPr>
            <a:xfrm>
              <a:off x="300809" y="2963931"/>
              <a:ext cx="2458294" cy="830997"/>
            </a:xfrm>
            <a:prstGeom prst="rect">
              <a:avLst/>
            </a:prstGeom>
            <a:noFill/>
          </p:spPr>
          <p:txBody>
            <a:bodyPr wrap="square" rtlCol="0">
              <a:spAutoFit/>
            </a:bodyPr>
            <a:lstStyle/>
            <a:p>
              <a:pPr algn="ctr"/>
              <a:r>
                <a:rPr lang="en-IN" sz="1200" dirty="0">
                  <a:solidFill>
                    <a:srgbClr val="000000"/>
                  </a:solidFill>
                  <a:latin typeface="Century Gothic" panose="020B0502020202020204" pitchFamily="34" charset="0"/>
                </a:rPr>
                <a:t>Leverage internal store data and External location &amp; establishment characteristics to identify the right location</a:t>
              </a:r>
            </a:p>
          </p:txBody>
        </p:sp>
      </p:grpSp>
      <p:grpSp>
        <p:nvGrpSpPr>
          <p:cNvPr id="125" name="Group 124"/>
          <p:cNvGrpSpPr/>
          <p:nvPr/>
        </p:nvGrpSpPr>
        <p:grpSpPr>
          <a:xfrm>
            <a:off x="4766134" y="1978355"/>
            <a:ext cx="2458294" cy="2928397"/>
            <a:chOff x="8366876" y="1746805"/>
            <a:chExt cx="2458294" cy="2928397"/>
          </a:xfrm>
        </p:grpSpPr>
        <p:sp>
          <p:nvSpPr>
            <p:cNvPr id="117" name="Oval 116"/>
            <p:cNvSpPr/>
            <p:nvPr/>
          </p:nvSpPr>
          <p:spPr>
            <a:xfrm>
              <a:off x="8516023" y="1746805"/>
              <a:ext cx="2160000" cy="21600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100" name="Picture 99"/>
            <p:cNvPicPr>
              <a:picLocks noChangeAspect="1"/>
            </p:cNvPicPr>
            <p:nvPr/>
          </p:nvPicPr>
          <p:blipFill>
            <a:blip r:embed="rId4"/>
            <a:stretch>
              <a:fillRect/>
            </a:stretch>
          </p:blipFill>
          <p:spPr>
            <a:xfrm>
              <a:off x="9058857" y="2900918"/>
              <a:ext cx="1092760" cy="639513"/>
            </a:xfrm>
            <a:prstGeom prst="rect">
              <a:avLst/>
            </a:prstGeom>
          </p:spPr>
        </p:pic>
        <p:sp>
          <p:nvSpPr>
            <p:cNvPr id="116" name="TextBox 115"/>
            <p:cNvSpPr txBox="1"/>
            <p:nvPr/>
          </p:nvSpPr>
          <p:spPr>
            <a:xfrm>
              <a:off x="8644536" y="2132521"/>
              <a:ext cx="1950135" cy="646331"/>
            </a:xfrm>
            <a:prstGeom prst="rect">
              <a:avLst/>
            </a:prstGeom>
            <a:noFill/>
          </p:spPr>
          <p:txBody>
            <a:bodyPr wrap="square" rtlCol="0">
              <a:spAutoFit/>
            </a:bodyPr>
            <a:lstStyle/>
            <a:p>
              <a:pPr algn="ctr"/>
              <a:r>
                <a:rPr lang="en-IN" dirty="0" smtClean="0">
                  <a:solidFill>
                    <a:srgbClr val="000000"/>
                  </a:solidFill>
                  <a:latin typeface="Century Gothic" panose="020B0502020202020204" pitchFamily="34" charset="0"/>
                </a:rPr>
                <a:t>Merchandising Analytics</a:t>
              </a:r>
              <a:endParaRPr lang="en-IN" dirty="0">
                <a:solidFill>
                  <a:srgbClr val="000000"/>
                </a:solidFill>
                <a:latin typeface="Century Gothic" panose="020B0502020202020204" pitchFamily="34" charset="0"/>
              </a:endParaRPr>
            </a:p>
          </p:txBody>
        </p:sp>
        <p:sp>
          <p:nvSpPr>
            <p:cNvPr id="118" name="TextBox 117"/>
            <p:cNvSpPr txBox="1"/>
            <p:nvPr/>
          </p:nvSpPr>
          <p:spPr>
            <a:xfrm>
              <a:off x="8366876" y="4028871"/>
              <a:ext cx="2458294" cy="646331"/>
            </a:xfrm>
            <a:prstGeom prst="rect">
              <a:avLst/>
            </a:prstGeom>
            <a:noFill/>
          </p:spPr>
          <p:txBody>
            <a:bodyPr wrap="square" rtlCol="0">
              <a:spAutoFit/>
            </a:bodyPr>
            <a:lstStyle/>
            <a:p>
              <a:pPr algn="ctr"/>
              <a:r>
                <a:rPr lang="en-IN" sz="1200" dirty="0">
                  <a:solidFill>
                    <a:srgbClr val="000000"/>
                  </a:solidFill>
                  <a:latin typeface="Century Gothic" panose="020B0502020202020204" pitchFamily="34" charset="0"/>
                </a:rPr>
                <a:t>Suggest the optimal mix of assortment to offer customers at each </a:t>
              </a:r>
              <a:r>
                <a:rPr lang="en-IN" sz="1200" dirty="0" smtClean="0">
                  <a:solidFill>
                    <a:srgbClr val="000000"/>
                  </a:solidFill>
                  <a:latin typeface="Century Gothic" panose="020B0502020202020204" pitchFamily="34" charset="0"/>
                </a:rPr>
                <a:t>store</a:t>
              </a:r>
              <a:endParaRPr lang="en-IN" sz="1200" dirty="0">
                <a:solidFill>
                  <a:srgbClr val="000000"/>
                </a:solidFill>
                <a:latin typeface="Century Gothic" panose="020B0502020202020204" pitchFamily="34" charset="0"/>
              </a:endParaRPr>
            </a:p>
          </p:txBody>
        </p:sp>
      </p:grpSp>
      <p:grpSp>
        <p:nvGrpSpPr>
          <p:cNvPr id="126" name="Group 125"/>
          <p:cNvGrpSpPr/>
          <p:nvPr/>
        </p:nvGrpSpPr>
        <p:grpSpPr>
          <a:xfrm>
            <a:off x="94699" y="2261410"/>
            <a:ext cx="2458294" cy="3119032"/>
            <a:chOff x="4498066" y="2151782"/>
            <a:chExt cx="2458294" cy="3119032"/>
          </a:xfrm>
        </p:grpSpPr>
        <p:sp>
          <p:nvSpPr>
            <p:cNvPr id="120" name="Oval 119"/>
            <p:cNvSpPr/>
            <p:nvPr/>
          </p:nvSpPr>
          <p:spPr>
            <a:xfrm>
              <a:off x="4678563" y="2151782"/>
              <a:ext cx="2160000" cy="21600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56" name="Group 55"/>
            <p:cNvGrpSpPr>
              <a:grpSpLocks noChangeAspect="1"/>
            </p:cNvGrpSpPr>
            <p:nvPr/>
          </p:nvGrpSpPr>
          <p:grpSpPr>
            <a:xfrm>
              <a:off x="5229215" y="2962236"/>
              <a:ext cx="967502" cy="1003605"/>
              <a:chOff x="1047483" y="1053252"/>
              <a:chExt cx="5226167" cy="5421188"/>
            </a:xfrm>
          </p:grpSpPr>
          <p:pic>
            <p:nvPicPr>
              <p:cNvPr id="54" name="Picture 53"/>
              <p:cNvPicPr>
                <a:picLocks noChangeAspect="1"/>
              </p:cNvPicPr>
              <p:nvPr/>
            </p:nvPicPr>
            <p:blipFill>
              <a:blip r:embed="rId5"/>
              <a:stretch>
                <a:fillRect/>
              </a:stretch>
            </p:blipFill>
            <p:spPr>
              <a:xfrm>
                <a:off x="1047483" y="1053252"/>
                <a:ext cx="3708102" cy="4609478"/>
              </a:xfrm>
              <a:prstGeom prst="rect">
                <a:avLst/>
              </a:prstGeom>
            </p:spPr>
          </p:pic>
          <p:pic>
            <p:nvPicPr>
              <p:cNvPr id="55" name="Picture 54"/>
              <p:cNvPicPr>
                <a:picLocks noChangeAspect="1"/>
              </p:cNvPicPr>
              <p:nvPr/>
            </p:nvPicPr>
            <p:blipFill>
              <a:blip r:embed="rId6"/>
              <a:stretch>
                <a:fillRect/>
              </a:stretch>
            </p:blipFill>
            <p:spPr>
              <a:xfrm>
                <a:off x="2873337" y="1505878"/>
                <a:ext cx="3400313" cy="4968562"/>
              </a:xfrm>
              <a:prstGeom prst="rect">
                <a:avLst/>
              </a:prstGeom>
            </p:spPr>
          </p:pic>
        </p:grpSp>
        <p:sp>
          <p:nvSpPr>
            <p:cNvPr id="119" name="TextBox 118"/>
            <p:cNvSpPr txBox="1"/>
            <p:nvPr/>
          </p:nvSpPr>
          <p:spPr>
            <a:xfrm>
              <a:off x="4771784" y="2261086"/>
              <a:ext cx="1950135" cy="646331"/>
            </a:xfrm>
            <a:prstGeom prst="rect">
              <a:avLst/>
            </a:prstGeom>
            <a:noFill/>
          </p:spPr>
          <p:txBody>
            <a:bodyPr wrap="square" rtlCol="0">
              <a:spAutoFit/>
            </a:bodyPr>
            <a:lstStyle/>
            <a:p>
              <a:pPr algn="ctr"/>
              <a:r>
                <a:rPr lang="en-IN" dirty="0" smtClean="0">
                  <a:solidFill>
                    <a:srgbClr val="000000"/>
                  </a:solidFill>
                  <a:latin typeface="Century Gothic" panose="020B0502020202020204" pitchFamily="34" charset="0"/>
                </a:rPr>
                <a:t>Customer Analytics</a:t>
              </a:r>
              <a:endParaRPr lang="en-IN" dirty="0">
                <a:solidFill>
                  <a:srgbClr val="000000"/>
                </a:solidFill>
                <a:latin typeface="Century Gothic" panose="020B0502020202020204" pitchFamily="34" charset="0"/>
              </a:endParaRPr>
            </a:p>
          </p:txBody>
        </p:sp>
        <p:sp>
          <p:nvSpPr>
            <p:cNvPr id="121" name="TextBox 120"/>
            <p:cNvSpPr txBox="1"/>
            <p:nvPr/>
          </p:nvSpPr>
          <p:spPr>
            <a:xfrm>
              <a:off x="4498066" y="4439817"/>
              <a:ext cx="2458294" cy="830997"/>
            </a:xfrm>
            <a:prstGeom prst="rect">
              <a:avLst/>
            </a:prstGeom>
            <a:noFill/>
          </p:spPr>
          <p:txBody>
            <a:bodyPr wrap="square" rtlCol="0">
              <a:spAutoFit/>
            </a:bodyPr>
            <a:lstStyle/>
            <a:p>
              <a:pPr algn="ctr"/>
              <a:r>
                <a:rPr lang="en-IN" sz="1200" dirty="0">
                  <a:solidFill>
                    <a:srgbClr val="000000"/>
                  </a:solidFill>
                  <a:latin typeface="Century Gothic" panose="020B0502020202020204" pitchFamily="34" charset="0"/>
                </a:rPr>
                <a:t>Understand Customer Profiles &amp; Behaviours to </a:t>
              </a:r>
            </a:p>
            <a:p>
              <a:pPr algn="ctr"/>
              <a:r>
                <a:rPr lang="en-IN" sz="1200" dirty="0">
                  <a:solidFill>
                    <a:srgbClr val="000000"/>
                  </a:solidFill>
                  <a:latin typeface="Century Gothic" panose="020B0502020202020204" pitchFamily="34" charset="0"/>
                </a:rPr>
                <a:t>recommend actions to be more relevant</a:t>
              </a:r>
            </a:p>
          </p:txBody>
        </p:sp>
      </p:grpSp>
      <p:grpSp>
        <p:nvGrpSpPr>
          <p:cNvPr id="127" name="Group 126"/>
          <p:cNvGrpSpPr/>
          <p:nvPr/>
        </p:nvGrpSpPr>
        <p:grpSpPr>
          <a:xfrm>
            <a:off x="7104594" y="1174045"/>
            <a:ext cx="2595070" cy="3102303"/>
            <a:chOff x="1610224" y="3047583"/>
            <a:chExt cx="2595070" cy="3102303"/>
          </a:xfrm>
        </p:grpSpPr>
        <p:sp>
          <p:nvSpPr>
            <p:cNvPr id="123" name="Oval 122"/>
            <p:cNvSpPr/>
            <p:nvPr/>
          </p:nvSpPr>
          <p:spPr>
            <a:xfrm>
              <a:off x="1827759" y="3047583"/>
              <a:ext cx="2160000" cy="21600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112" name="Picture 111"/>
            <p:cNvPicPr>
              <a:picLocks noChangeAspect="1"/>
            </p:cNvPicPr>
            <p:nvPr/>
          </p:nvPicPr>
          <p:blipFill>
            <a:blip r:embed="rId7"/>
            <a:stretch>
              <a:fillRect/>
            </a:stretch>
          </p:blipFill>
          <p:spPr>
            <a:xfrm>
              <a:off x="2545295" y="4102271"/>
              <a:ext cx="838026" cy="789641"/>
            </a:xfrm>
            <a:prstGeom prst="rect">
              <a:avLst/>
            </a:prstGeom>
          </p:spPr>
        </p:pic>
        <p:sp>
          <p:nvSpPr>
            <p:cNvPr id="122" name="TextBox 121"/>
            <p:cNvSpPr txBox="1"/>
            <p:nvPr/>
          </p:nvSpPr>
          <p:spPr>
            <a:xfrm>
              <a:off x="1610224" y="3130334"/>
              <a:ext cx="2595070" cy="923330"/>
            </a:xfrm>
            <a:prstGeom prst="rect">
              <a:avLst/>
            </a:prstGeom>
            <a:noFill/>
          </p:spPr>
          <p:txBody>
            <a:bodyPr wrap="square" rtlCol="0">
              <a:spAutoFit/>
            </a:bodyPr>
            <a:lstStyle/>
            <a:p>
              <a:pPr algn="ctr"/>
              <a:r>
                <a:rPr lang="en-IN" dirty="0" smtClean="0">
                  <a:solidFill>
                    <a:srgbClr val="000000"/>
                  </a:solidFill>
                  <a:latin typeface="Century Gothic" panose="020B0502020202020204" pitchFamily="34" charset="0"/>
                </a:rPr>
                <a:t>Pricing &amp; </a:t>
              </a:r>
            </a:p>
            <a:p>
              <a:pPr algn="ctr"/>
              <a:r>
                <a:rPr lang="en-IN" dirty="0" smtClean="0">
                  <a:solidFill>
                    <a:srgbClr val="000000"/>
                  </a:solidFill>
                  <a:latin typeface="Century Gothic" panose="020B0502020202020204" pitchFamily="34" charset="0"/>
                </a:rPr>
                <a:t>Promotions </a:t>
              </a:r>
            </a:p>
            <a:p>
              <a:pPr algn="ctr"/>
              <a:r>
                <a:rPr lang="en-IN" dirty="0" smtClean="0">
                  <a:solidFill>
                    <a:srgbClr val="000000"/>
                  </a:solidFill>
                  <a:latin typeface="Century Gothic" panose="020B0502020202020204" pitchFamily="34" charset="0"/>
                </a:rPr>
                <a:t>Analytics</a:t>
              </a:r>
              <a:endParaRPr lang="en-IN" dirty="0">
                <a:solidFill>
                  <a:srgbClr val="000000"/>
                </a:solidFill>
                <a:latin typeface="Century Gothic" panose="020B0502020202020204" pitchFamily="34" charset="0"/>
              </a:endParaRPr>
            </a:p>
          </p:txBody>
        </p:sp>
        <p:sp>
          <p:nvSpPr>
            <p:cNvPr id="124" name="TextBox 123"/>
            <p:cNvSpPr txBox="1"/>
            <p:nvPr/>
          </p:nvSpPr>
          <p:spPr>
            <a:xfrm>
              <a:off x="1678612" y="5318889"/>
              <a:ext cx="2458294" cy="830997"/>
            </a:xfrm>
            <a:prstGeom prst="rect">
              <a:avLst/>
            </a:prstGeom>
            <a:noFill/>
          </p:spPr>
          <p:txBody>
            <a:bodyPr wrap="square" rtlCol="0">
              <a:spAutoFit/>
            </a:bodyPr>
            <a:lstStyle/>
            <a:p>
              <a:pPr algn="ctr"/>
              <a:r>
                <a:rPr lang="en-IN" sz="1200" dirty="0" smtClean="0">
                  <a:solidFill>
                    <a:srgbClr val="000000"/>
                  </a:solidFill>
                  <a:latin typeface="Century Gothic" panose="020B0502020202020204" pitchFamily="34" charset="0"/>
                </a:rPr>
                <a:t>Analysing consumer reactions to pricing and promotion, to optimize pricing and promotional mix</a:t>
              </a:r>
              <a:endParaRPr lang="en-IN" sz="1200" dirty="0">
                <a:solidFill>
                  <a:srgbClr val="000000"/>
                </a:solidFill>
                <a:latin typeface="Century Gothic" panose="020B0502020202020204" pitchFamily="34" charset="0"/>
              </a:endParaRPr>
            </a:p>
          </p:txBody>
        </p:sp>
      </p:grpSp>
      <p:sp>
        <p:nvSpPr>
          <p:cNvPr id="129" name="Arc 128"/>
          <p:cNvSpPr/>
          <p:nvPr/>
        </p:nvSpPr>
        <p:spPr>
          <a:xfrm rot="14858471">
            <a:off x="1209572" y="1158193"/>
            <a:ext cx="1800000" cy="1800000"/>
          </a:xfrm>
          <a:prstGeom prst="arc">
            <a:avLst>
              <a:gd name="adj1" fmla="val 16767746"/>
              <a:gd name="adj2" fmla="val 3628973"/>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000000"/>
              </a:solidFill>
            </a:endParaRPr>
          </a:p>
        </p:txBody>
      </p:sp>
      <p:sp>
        <p:nvSpPr>
          <p:cNvPr id="130" name="Arc 129"/>
          <p:cNvSpPr/>
          <p:nvPr/>
        </p:nvSpPr>
        <p:spPr>
          <a:xfrm rot="8524516">
            <a:off x="4265637" y="1309144"/>
            <a:ext cx="1800000" cy="1800000"/>
          </a:xfrm>
          <a:prstGeom prst="arc">
            <a:avLst>
              <a:gd name="adj1" fmla="val 19418203"/>
              <a:gd name="adj2" fmla="val 551807"/>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000000"/>
              </a:solidFill>
            </a:endParaRPr>
          </a:p>
        </p:txBody>
      </p:sp>
      <p:sp>
        <p:nvSpPr>
          <p:cNvPr id="131" name="Arc 130"/>
          <p:cNvSpPr/>
          <p:nvPr/>
        </p:nvSpPr>
        <p:spPr>
          <a:xfrm rot="14863476">
            <a:off x="6471587" y="1034274"/>
            <a:ext cx="1800000" cy="1800000"/>
          </a:xfrm>
          <a:prstGeom prst="arc">
            <a:avLst>
              <a:gd name="adj1" fmla="val 16767746"/>
              <a:gd name="adj2" fmla="val 3993732"/>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000000"/>
              </a:solidFill>
            </a:endParaRPr>
          </a:p>
        </p:txBody>
      </p:sp>
      <p:grpSp>
        <p:nvGrpSpPr>
          <p:cNvPr id="31" name="Group 30"/>
          <p:cNvGrpSpPr/>
          <p:nvPr/>
        </p:nvGrpSpPr>
        <p:grpSpPr>
          <a:xfrm>
            <a:off x="1" y="237066"/>
            <a:ext cx="12192000" cy="523220"/>
            <a:chOff x="1" y="291779"/>
            <a:chExt cx="12192000" cy="523220"/>
          </a:xfrm>
        </p:grpSpPr>
        <p:cxnSp>
          <p:nvCxnSpPr>
            <p:cNvPr id="32" name="Straight Connector 31"/>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92851" y="291779"/>
              <a:ext cx="11206401"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Engaging with Croma for better business decisions with Analytics</a:t>
              </a:r>
            </a:p>
          </p:txBody>
        </p:sp>
      </p:grpSp>
      <p:grpSp>
        <p:nvGrpSpPr>
          <p:cNvPr id="37" name="Group 36"/>
          <p:cNvGrpSpPr/>
          <p:nvPr/>
        </p:nvGrpSpPr>
        <p:grpSpPr>
          <a:xfrm>
            <a:off x="9472265" y="2355557"/>
            <a:ext cx="2595070" cy="2917637"/>
            <a:chOff x="1600360" y="3047583"/>
            <a:chExt cx="2595070" cy="2917637"/>
          </a:xfrm>
        </p:grpSpPr>
        <p:sp>
          <p:nvSpPr>
            <p:cNvPr id="38" name="Oval 37"/>
            <p:cNvSpPr/>
            <p:nvPr/>
          </p:nvSpPr>
          <p:spPr>
            <a:xfrm>
              <a:off x="1827759" y="3047583"/>
              <a:ext cx="2160000" cy="21600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40" name="TextBox 39"/>
            <p:cNvSpPr txBox="1"/>
            <p:nvPr/>
          </p:nvSpPr>
          <p:spPr>
            <a:xfrm>
              <a:off x="1600360" y="3252718"/>
              <a:ext cx="2595070" cy="646331"/>
            </a:xfrm>
            <a:prstGeom prst="rect">
              <a:avLst/>
            </a:prstGeom>
            <a:noFill/>
          </p:spPr>
          <p:txBody>
            <a:bodyPr wrap="square" rtlCol="0">
              <a:spAutoFit/>
            </a:bodyPr>
            <a:lstStyle/>
            <a:p>
              <a:pPr algn="ctr"/>
              <a:r>
                <a:rPr lang="en-IN" dirty="0" smtClean="0">
                  <a:solidFill>
                    <a:srgbClr val="000000"/>
                  </a:solidFill>
                  <a:latin typeface="Century Gothic" panose="020B0502020202020204" pitchFamily="34" charset="0"/>
                </a:rPr>
                <a:t>Campaigns</a:t>
              </a:r>
            </a:p>
            <a:p>
              <a:pPr algn="ctr"/>
              <a:r>
                <a:rPr lang="en-IN" dirty="0" smtClean="0">
                  <a:solidFill>
                    <a:srgbClr val="000000"/>
                  </a:solidFill>
                  <a:latin typeface="Century Gothic" panose="020B0502020202020204" pitchFamily="34" charset="0"/>
                </a:rPr>
                <a:t>Analytics</a:t>
              </a:r>
              <a:endParaRPr lang="en-IN" dirty="0">
                <a:solidFill>
                  <a:srgbClr val="000000"/>
                </a:solidFill>
                <a:latin typeface="Century Gothic" panose="020B0502020202020204" pitchFamily="34" charset="0"/>
              </a:endParaRPr>
            </a:p>
          </p:txBody>
        </p:sp>
        <p:sp>
          <p:nvSpPr>
            <p:cNvPr id="41" name="TextBox 40"/>
            <p:cNvSpPr txBox="1"/>
            <p:nvPr/>
          </p:nvSpPr>
          <p:spPr>
            <a:xfrm>
              <a:off x="1678612" y="5318889"/>
              <a:ext cx="2458294" cy="646331"/>
            </a:xfrm>
            <a:prstGeom prst="rect">
              <a:avLst/>
            </a:prstGeom>
            <a:noFill/>
          </p:spPr>
          <p:txBody>
            <a:bodyPr wrap="square" rtlCol="0">
              <a:spAutoFit/>
            </a:bodyPr>
            <a:lstStyle/>
            <a:p>
              <a:pPr algn="ctr"/>
              <a:r>
                <a:rPr lang="en-IN" sz="1200" dirty="0" smtClean="0">
                  <a:solidFill>
                    <a:srgbClr val="000000"/>
                  </a:solidFill>
                  <a:latin typeface="Century Gothic" panose="020B0502020202020204" pitchFamily="34" charset="0"/>
                </a:rPr>
                <a:t>Measuring Campaigns in a scientific way to ensure effective campaigns</a:t>
              </a:r>
              <a:endParaRPr lang="en-IN" sz="1200" dirty="0">
                <a:solidFill>
                  <a:srgbClr val="000000"/>
                </a:solidFill>
                <a:latin typeface="Century Gothic" panose="020B0502020202020204" pitchFamily="34" charset="0"/>
              </a:endParaRPr>
            </a:p>
          </p:txBody>
        </p:sp>
      </p:grpSp>
      <p:pic>
        <p:nvPicPr>
          <p:cNvPr id="47" name="Picture 46"/>
          <p:cNvPicPr>
            <a:picLocks noChangeAspect="1"/>
          </p:cNvPicPr>
          <p:nvPr/>
        </p:nvPicPr>
        <p:blipFill>
          <a:blip r:embed="rId8">
            <a:duotone>
              <a:prstClr val="black"/>
              <a:schemeClr val="accent1">
                <a:tint val="45000"/>
                <a:satMod val="400000"/>
              </a:schemeClr>
            </a:duotone>
            <a:extLst>
              <a:ext uri="{BEBA8EAE-BF5A-486C-A8C5-ECC9F3942E4B}">
                <a14:imgProps xmlns:a14="http://schemas.microsoft.com/office/drawing/2010/main">
                  <a14:imgLayer r:embed="rId9">
                    <a14:imgEffect>
                      <a14:brightnessContrast bright="-20000"/>
                    </a14:imgEffect>
                  </a14:imgLayer>
                </a14:imgProps>
              </a:ext>
            </a:extLst>
          </a:blip>
          <a:stretch>
            <a:fillRect/>
          </a:stretch>
        </p:blipFill>
        <p:spPr>
          <a:xfrm rot="19628002">
            <a:off x="10195609" y="3424282"/>
            <a:ext cx="530155" cy="318657"/>
          </a:xfrm>
          <a:prstGeom prst="rect">
            <a:avLst/>
          </a:prstGeom>
        </p:spPr>
      </p:pic>
      <p:pic>
        <p:nvPicPr>
          <p:cNvPr id="48" name="Picture 47"/>
          <p:cNvPicPr>
            <a:picLocks noChangeAspect="1"/>
          </p:cNvPicPr>
          <p:nvPr/>
        </p:nvPicPr>
        <p:blipFill>
          <a:blip r:embed="rId10">
            <a:duotone>
              <a:prstClr val="black"/>
              <a:schemeClr val="accent1">
                <a:tint val="45000"/>
                <a:satMod val="400000"/>
              </a:schemeClr>
            </a:duotone>
          </a:blip>
          <a:stretch>
            <a:fillRect/>
          </a:stretch>
        </p:blipFill>
        <p:spPr>
          <a:xfrm rot="1374490">
            <a:off x="10560464" y="3423014"/>
            <a:ext cx="530155" cy="318657"/>
          </a:xfrm>
          <a:prstGeom prst="rect">
            <a:avLst/>
          </a:prstGeom>
        </p:spPr>
      </p:pic>
      <p:pic>
        <p:nvPicPr>
          <p:cNvPr id="49" name="Picture 48"/>
          <p:cNvPicPr>
            <a:picLocks noChangeAspect="1"/>
          </p:cNvPicPr>
          <p:nvPr/>
        </p:nvPicPr>
        <p:blipFill>
          <a:blip r:embed="rId11">
            <a:duotone>
              <a:prstClr val="black"/>
              <a:schemeClr val="accent1">
                <a:tint val="45000"/>
                <a:satMod val="400000"/>
              </a:schemeClr>
            </a:duotone>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rot="19628002">
            <a:off x="10980651" y="3490585"/>
            <a:ext cx="530155" cy="318657"/>
          </a:xfrm>
          <a:prstGeom prst="rect">
            <a:avLst/>
          </a:prstGeom>
        </p:spPr>
      </p:pic>
      <p:pic>
        <p:nvPicPr>
          <p:cNvPr id="46" name="Picture 45"/>
          <p:cNvPicPr>
            <a:picLocks noChangeAspect="1"/>
          </p:cNvPicPr>
          <p:nvPr/>
        </p:nvPicPr>
        <p:blipFill>
          <a:blip r:embed="rId12"/>
          <a:stretch>
            <a:fillRect/>
          </a:stretch>
        </p:blipFill>
        <p:spPr>
          <a:xfrm>
            <a:off x="10519351" y="3566567"/>
            <a:ext cx="583048" cy="604757"/>
          </a:xfrm>
          <a:prstGeom prst="rect">
            <a:avLst/>
          </a:prstGeom>
        </p:spPr>
      </p:pic>
      <p:sp>
        <p:nvSpPr>
          <p:cNvPr id="50" name="Arc 49"/>
          <p:cNvSpPr/>
          <p:nvPr/>
        </p:nvSpPr>
        <p:spPr>
          <a:xfrm rot="8524516" flipH="1" flipV="1">
            <a:off x="8297585" y="2591833"/>
            <a:ext cx="1800000" cy="1800000"/>
          </a:xfrm>
          <a:prstGeom prst="arc">
            <a:avLst>
              <a:gd name="adj1" fmla="val 19418203"/>
              <a:gd name="adj2" fmla="val 21470461"/>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000000"/>
              </a:solidFill>
            </a:endParaRPr>
          </a:p>
        </p:txBody>
      </p:sp>
      <p:pic>
        <p:nvPicPr>
          <p:cNvPr id="42" name="Picture 4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6899" y="6378301"/>
            <a:ext cx="12192000" cy="232833"/>
          </a:xfrm>
          <a:prstGeom prst="rect">
            <a:avLst/>
          </a:prstGeom>
        </p:spPr>
      </p:pic>
      <p:sp>
        <p:nvSpPr>
          <p:cNvPr id="43" name="TextBox 42"/>
          <p:cNvSpPr txBox="1"/>
          <p:nvPr/>
        </p:nvSpPr>
        <p:spPr>
          <a:xfrm>
            <a:off x="9743094" y="5589999"/>
            <a:ext cx="2073140" cy="584775"/>
          </a:xfrm>
          <a:prstGeom prst="rect">
            <a:avLst/>
          </a:prstGeom>
          <a:noFill/>
        </p:spPr>
        <p:txBody>
          <a:bodyPr wrap="square" rtlCol="0">
            <a:spAutoFit/>
          </a:bodyPr>
          <a:lstStyle/>
          <a:p>
            <a:pPr algn="ctr"/>
            <a:r>
              <a:rPr lang="en-IN" sz="1600" b="1" dirty="0" smtClean="0">
                <a:solidFill>
                  <a:srgbClr val="418AB3">
                    <a:lumMod val="75000"/>
                  </a:srgbClr>
                </a:solidFill>
                <a:latin typeface="Century Gothic" panose="020B0502020202020204" pitchFamily="34" charset="0"/>
              </a:rPr>
              <a:t>Universal Control Group in place</a:t>
            </a:r>
          </a:p>
        </p:txBody>
      </p:sp>
      <p:sp>
        <p:nvSpPr>
          <p:cNvPr id="44" name="TextBox 43"/>
          <p:cNvSpPr txBox="1"/>
          <p:nvPr/>
        </p:nvSpPr>
        <p:spPr>
          <a:xfrm>
            <a:off x="2730248" y="4502308"/>
            <a:ext cx="2105812" cy="1323439"/>
          </a:xfrm>
          <a:prstGeom prst="rect">
            <a:avLst/>
          </a:prstGeom>
          <a:noFill/>
        </p:spPr>
        <p:txBody>
          <a:bodyPr wrap="square" rtlCol="0">
            <a:spAutoFit/>
          </a:bodyPr>
          <a:lstStyle/>
          <a:p>
            <a:pPr algn="ctr"/>
            <a:r>
              <a:rPr lang="en-IN" sz="1600" b="1" dirty="0" smtClean="0">
                <a:solidFill>
                  <a:srgbClr val="418AB3">
                    <a:lumMod val="75000"/>
                  </a:srgbClr>
                </a:solidFill>
                <a:latin typeface="Century Gothic" panose="020B0502020202020204" pitchFamily="34" charset="0"/>
              </a:rPr>
              <a:t>Location Planning for Hyderabad</a:t>
            </a:r>
          </a:p>
          <a:p>
            <a:pPr algn="ctr"/>
            <a:r>
              <a:rPr lang="en-IN" sz="1600" b="1" dirty="0" smtClean="0">
                <a:solidFill>
                  <a:srgbClr val="418AB3">
                    <a:lumMod val="75000"/>
                  </a:srgbClr>
                </a:solidFill>
                <a:latin typeface="Century Gothic" panose="020B0502020202020204" pitchFamily="34" charset="0"/>
              </a:rPr>
              <a:t>Store Launch Ready Reckoner (in progress)</a:t>
            </a:r>
            <a:endParaRPr lang="en-IN" sz="1600" b="1" dirty="0">
              <a:solidFill>
                <a:srgbClr val="418AB3">
                  <a:lumMod val="75000"/>
                </a:srgbClr>
              </a:solidFill>
              <a:latin typeface="Century Gothic" panose="020B0502020202020204" pitchFamily="34" charset="0"/>
            </a:endParaRPr>
          </a:p>
        </p:txBody>
      </p:sp>
      <p:sp>
        <p:nvSpPr>
          <p:cNvPr id="45" name="TextBox 44"/>
          <p:cNvSpPr txBox="1"/>
          <p:nvPr/>
        </p:nvSpPr>
        <p:spPr>
          <a:xfrm>
            <a:off x="4889835" y="5359124"/>
            <a:ext cx="2258347" cy="830997"/>
          </a:xfrm>
          <a:prstGeom prst="rect">
            <a:avLst/>
          </a:prstGeom>
          <a:noFill/>
        </p:spPr>
        <p:txBody>
          <a:bodyPr wrap="square" rtlCol="0">
            <a:spAutoFit/>
          </a:bodyPr>
          <a:lstStyle/>
          <a:p>
            <a:pPr algn="ctr"/>
            <a:r>
              <a:rPr lang="en-IN" sz="1600" b="1" dirty="0" smtClean="0">
                <a:solidFill>
                  <a:srgbClr val="418AB3">
                    <a:lumMod val="75000"/>
                  </a:srgbClr>
                </a:solidFill>
                <a:latin typeface="Century Gothic" panose="020B0502020202020204" pitchFamily="34" charset="0"/>
              </a:rPr>
              <a:t>Area Compromized Store Assortment </a:t>
            </a:r>
          </a:p>
          <a:p>
            <a:pPr algn="ctr"/>
            <a:r>
              <a:rPr lang="en-IN" sz="1600" b="1" dirty="0" smtClean="0">
                <a:solidFill>
                  <a:srgbClr val="418AB3">
                    <a:lumMod val="75000"/>
                  </a:srgbClr>
                </a:solidFill>
                <a:latin typeface="Century Gothic" panose="020B0502020202020204" pitchFamily="34" charset="0"/>
              </a:rPr>
              <a:t>(in progress)</a:t>
            </a:r>
            <a:endParaRPr lang="en-IN" sz="1600" b="1" dirty="0">
              <a:solidFill>
                <a:srgbClr val="418AB3">
                  <a:lumMod val="75000"/>
                </a:srgbClr>
              </a:solidFill>
              <a:latin typeface="Century Gothic" panose="020B0502020202020204" pitchFamily="34" charset="0"/>
            </a:endParaRPr>
          </a:p>
        </p:txBody>
      </p:sp>
      <p:sp>
        <p:nvSpPr>
          <p:cNvPr id="51" name="TextBox 50"/>
          <p:cNvSpPr txBox="1"/>
          <p:nvPr/>
        </p:nvSpPr>
        <p:spPr>
          <a:xfrm>
            <a:off x="157329" y="5415590"/>
            <a:ext cx="2801536" cy="830997"/>
          </a:xfrm>
          <a:prstGeom prst="rect">
            <a:avLst/>
          </a:prstGeom>
          <a:noFill/>
        </p:spPr>
        <p:txBody>
          <a:bodyPr wrap="square" rtlCol="0">
            <a:spAutoFit/>
          </a:bodyPr>
          <a:lstStyle/>
          <a:p>
            <a:pPr algn="ctr"/>
            <a:r>
              <a:rPr lang="en-IN" sz="1600" b="1" dirty="0" smtClean="0">
                <a:solidFill>
                  <a:srgbClr val="418AB3">
                    <a:lumMod val="75000"/>
                  </a:srgbClr>
                </a:solidFill>
                <a:latin typeface="Century Gothic" panose="020B0502020202020204" pitchFamily="34" charset="0"/>
              </a:rPr>
              <a:t>Purchase Propensity models recommended targets for campaigns</a:t>
            </a:r>
            <a:endParaRPr lang="en-IN" sz="1600" b="1" dirty="0">
              <a:solidFill>
                <a:srgbClr val="418AB3">
                  <a:lumMod val="75000"/>
                </a:srgbClr>
              </a:solidFill>
              <a:latin typeface="Century Gothic" panose="020B0502020202020204" pitchFamily="34" charset="0"/>
            </a:endParaRPr>
          </a:p>
        </p:txBody>
      </p:sp>
      <p:pic>
        <p:nvPicPr>
          <p:cNvPr id="52" name="Picture 2" descr="Related image"/>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2280" r="8502" b="14017"/>
          <a:stretch/>
        </p:blipFill>
        <p:spPr bwMode="auto">
          <a:xfrm>
            <a:off x="150216" y="5237194"/>
            <a:ext cx="309129" cy="45374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elated image"/>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2280" r="8502" b="14017"/>
          <a:stretch/>
        </p:blipFill>
        <p:spPr bwMode="auto">
          <a:xfrm>
            <a:off x="2574274" y="4330463"/>
            <a:ext cx="309129" cy="45374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Related image"/>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2280" r="8502" b="14017"/>
          <a:stretch/>
        </p:blipFill>
        <p:spPr bwMode="auto">
          <a:xfrm>
            <a:off x="4726927" y="5367140"/>
            <a:ext cx="309129" cy="45374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Related image"/>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2280" r="8502" b="14017"/>
          <a:stretch/>
        </p:blipFill>
        <p:spPr bwMode="auto">
          <a:xfrm>
            <a:off x="9544307" y="5463810"/>
            <a:ext cx="309129" cy="45374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7471167" y="4520407"/>
            <a:ext cx="2073140" cy="830997"/>
          </a:xfrm>
          <a:prstGeom prst="rect">
            <a:avLst/>
          </a:prstGeom>
          <a:noFill/>
        </p:spPr>
        <p:txBody>
          <a:bodyPr wrap="square" rtlCol="0">
            <a:spAutoFit/>
          </a:bodyPr>
          <a:lstStyle/>
          <a:p>
            <a:pPr algn="ctr"/>
            <a:r>
              <a:rPr lang="en-IN" sz="1600" b="1" dirty="0" smtClean="0">
                <a:solidFill>
                  <a:srgbClr val="418AB3">
                    <a:lumMod val="75000"/>
                  </a:srgbClr>
                </a:solidFill>
                <a:latin typeface="Century Gothic" panose="020B0502020202020204" pitchFamily="34" charset="0"/>
              </a:rPr>
              <a:t>Price Optimization Exercise</a:t>
            </a:r>
          </a:p>
          <a:p>
            <a:pPr algn="ctr"/>
            <a:r>
              <a:rPr lang="en-IN" sz="1600" b="1" dirty="0" smtClean="0">
                <a:solidFill>
                  <a:srgbClr val="418AB3">
                    <a:lumMod val="75000"/>
                  </a:srgbClr>
                </a:solidFill>
                <a:latin typeface="Century Gothic" panose="020B0502020202020204" pitchFamily="34" charset="0"/>
              </a:rPr>
              <a:t>(in progress)</a:t>
            </a:r>
          </a:p>
        </p:txBody>
      </p:sp>
      <p:pic>
        <p:nvPicPr>
          <p:cNvPr id="60" name="Picture 2" descr="Related image"/>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2280" r="8502" b="14017"/>
          <a:stretch/>
        </p:blipFill>
        <p:spPr bwMode="auto">
          <a:xfrm>
            <a:off x="7231262" y="4441151"/>
            <a:ext cx="309129" cy="453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3610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6899" y="6378301"/>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237066"/>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091918" y="291779"/>
              <a:ext cx="4008213"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Engagement Roadmap</a:t>
              </a:r>
            </a:p>
          </p:txBody>
        </p:sp>
      </p:grpSp>
      <p:sp>
        <p:nvSpPr>
          <p:cNvPr id="2" name="Slide Number Placeholder 1"/>
          <p:cNvSpPr>
            <a:spLocks noGrp="1"/>
          </p:cNvSpPr>
          <p:nvPr>
            <p:ph type="sldNum" sz="quarter" idx="12"/>
          </p:nvPr>
        </p:nvSpPr>
        <p:spPr/>
        <p:txBody>
          <a:bodyPr/>
          <a:lstStyle/>
          <a:p>
            <a:fld id="{3040F425-731D-4835-A38A-9545B9CAE996}" type="slidenum">
              <a:rPr lang="en-IN" smtClean="0">
                <a:solidFill>
                  <a:srgbClr val="000000">
                    <a:tint val="75000"/>
                  </a:srgbClr>
                </a:solidFill>
              </a:rPr>
              <a:pPr/>
              <a:t>22</a:t>
            </a:fld>
            <a:endParaRPr lang="en-IN" dirty="0">
              <a:solidFill>
                <a:srgbClr val="000000">
                  <a:tint val="75000"/>
                </a:srgbClr>
              </a:solidFill>
            </a:endParaRPr>
          </a:p>
        </p:txBody>
      </p:sp>
      <p:sp>
        <p:nvSpPr>
          <p:cNvPr id="8" name="Rectangle 7"/>
          <p:cNvSpPr/>
          <p:nvPr/>
        </p:nvSpPr>
        <p:spPr>
          <a:xfrm>
            <a:off x="5156354" y="1421212"/>
            <a:ext cx="6812682" cy="425527"/>
          </a:xfrm>
          <a:prstGeom prst="rect">
            <a:avLst/>
          </a:prstGeom>
          <a:pattFill prst="dkUpDiag">
            <a:fgClr>
              <a:schemeClr val="bg1">
                <a:lumMod val="95000"/>
              </a:schemeClr>
            </a:fgClr>
            <a:bgClr>
              <a:schemeClr val="bg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cxnSp>
        <p:nvCxnSpPr>
          <p:cNvPr id="9" name="Straight Connector 8"/>
          <p:cNvCxnSpPr>
            <a:stCxn id="16" idx="2"/>
            <a:endCxn id="31" idx="2"/>
          </p:cNvCxnSpPr>
          <p:nvPr/>
        </p:nvCxnSpPr>
        <p:spPr>
          <a:xfrm flipH="1">
            <a:off x="8771196" y="1054005"/>
            <a:ext cx="4870" cy="5144523"/>
          </a:xfrm>
          <a:prstGeom prst="line">
            <a:avLst/>
          </a:prstGeom>
          <a:ln w="28575">
            <a:solidFill>
              <a:srgbClr val="1F547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4" idx="2"/>
            <a:endCxn id="30" idx="2"/>
          </p:cNvCxnSpPr>
          <p:nvPr/>
        </p:nvCxnSpPr>
        <p:spPr>
          <a:xfrm flipH="1">
            <a:off x="6302185" y="1054005"/>
            <a:ext cx="62838" cy="5144523"/>
          </a:xfrm>
          <a:prstGeom prst="line">
            <a:avLst/>
          </a:prstGeom>
          <a:ln w="28575">
            <a:solidFill>
              <a:srgbClr val="1F547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3" idx="2"/>
            <a:endCxn id="29" idx="2"/>
          </p:cNvCxnSpPr>
          <p:nvPr/>
        </p:nvCxnSpPr>
        <p:spPr>
          <a:xfrm flipH="1">
            <a:off x="3743591" y="1054005"/>
            <a:ext cx="66102" cy="5144523"/>
          </a:xfrm>
          <a:prstGeom prst="line">
            <a:avLst/>
          </a:prstGeom>
          <a:ln w="28575">
            <a:solidFill>
              <a:schemeClr val="accent2">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bwMode="gray">
          <a:xfrm>
            <a:off x="2965814" y="747048"/>
            <a:ext cx="1687757" cy="306957"/>
          </a:xfrm>
          <a:prstGeom prst="rect">
            <a:avLst/>
          </a:prstGeom>
          <a:ln>
            <a:solidFill>
              <a:schemeClr val="accent2">
                <a:lumMod val="50000"/>
              </a:schemeClr>
            </a:solidFill>
          </a:ln>
        </p:spPr>
        <p:txBody>
          <a:bodyPr vert="horz" wrap="square" lIns="91440" tIns="45720" rIns="91440" bIns="45720" rtlCol="0" anchor="ctr">
            <a:noAutofit/>
          </a:bodyPr>
          <a:lstStyle/>
          <a:p>
            <a:pPr algn="ctr"/>
            <a:r>
              <a:rPr lang="en-IN" sz="1600" b="1" dirty="0" smtClean="0">
                <a:solidFill>
                  <a:srgbClr val="A6B727">
                    <a:lumMod val="50000"/>
                  </a:srgbClr>
                </a:solidFill>
              </a:rPr>
              <a:t>Apr – Mid Jun</a:t>
            </a:r>
          </a:p>
        </p:txBody>
      </p:sp>
      <p:sp>
        <p:nvSpPr>
          <p:cNvPr id="14" name="TextBox 13"/>
          <p:cNvSpPr txBox="1"/>
          <p:nvPr/>
        </p:nvSpPr>
        <p:spPr bwMode="gray">
          <a:xfrm>
            <a:off x="5576842" y="747048"/>
            <a:ext cx="1576361" cy="306957"/>
          </a:xfrm>
          <a:prstGeom prst="rect">
            <a:avLst/>
          </a:prstGeom>
        </p:spPr>
        <p:txBody>
          <a:bodyPr vert="horz" wrap="square" lIns="91440" tIns="45720" rIns="91440" bIns="45720" rtlCol="0" anchor="ctr">
            <a:noAutofit/>
          </a:bodyPr>
          <a:lstStyle/>
          <a:p>
            <a:pPr algn="ctr"/>
            <a:r>
              <a:rPr lang="en-IN" sz="1600" b="1" dirty="0" smtClean="0">
                <a:solidFill>
                  <a:srgbClr val="1F547A"/>
                </a:solidFill>
              </a:rPr>
              <a:t>Mid Jun - Aug</a:t>
            </a:r>
          </a:p>
        </p:txBody>
      </p:sp>
      <p:sp>
        <p:nvSpPr>
          <p:cNvPr id="16" name="TextBox 15"/>
          <p:cNvSpPr txBox="1"/>
          <p:nvPr/>
        </p:nvSpPr>
        <p:spPr bwMode="gray">
          <a:xfrm>
            <a:off x="8080118" y="747048"/>
            <a:ext cx="1391896" cy="306957"/>
          </a:xfrm>
          <a:prstGeom prst="rect">
            <a:avLst/>
          </a:prstGeom>
        </p:spPr>
        <p:txBody>
          <a:bodyPr vert="horz" wrap="square" lIns="91440" tIns="45720" rIns="91440" bIns="45720" rtlCol="0" anchor="ctr">
            <a:noAutofit/>
          </a:bodyPr>
          <a:lstStyle/>
          <a:p>
            <a:pPr algn="ctr"/>
            <a:r>
              <a:rPr lang="en-IN" sz="1600" b="1" dirty="0" smtClean="0">
                <a:solidFill>
                  <a:srgbClr val="1F547A"/>
                </a:solidFill>
              </a:rPr>
              <a:t>Sep - Dec</a:t>
            </a:r>
          </a:p>
        </p:txBody>
      </p:sp>
      <p:sp>
        <p:nvSpPr>
          <p:cNvPr id="17" name="TextBox 16"/>
          <p:cNvSpPr txBox="1"/>
          <p:nvPr/>
        </p:nvSpPr>
        <p:spPr bwMode="gray">
          <a:xfrm>
            <a:off x="887699" y="3490103"/>
            <a:ext cx="1410990" cy="450760"/>
          </a:xfrm>
          <a:prstGeom prst="rect">
            <a:avLst/>
          </a:prstGeom>
        </p:spPr>
        <p:txBody>
          <a:bodyPr vert="horz" wrap="square" lIns="91440" tIns="45720" rIns="91440" bIns="45720" rtlCol="0" anchor="ctr">
            <a:noAutofit/>
          </a:bodyPr>
          <a:lstStyle/>
          <a:p>
            <a:r>
              <a:rPr lang="en-IN" sz="1600" b="1" dirty="0" smtClean="0">
                <a:solidFill>
                  <a:srgbClr val="1F547A"/>
                </a:solidFill>
              </a:rPr>
              <a:t>Creating Value</a:t>
            </a:r>
          </a:p>
        </p:txBody>
      </p:sp>
      <p:sp>
        <p:nvSpPr>
          <p:cNvPr id="18" name="TextBox 17"/>
          <p:cNvSpPr txBox="1"/>
          <p:nvPr/>
        </p:nvSpPr>
        <p:spPr bwMode="gray">
          <a:xfrm>
            <a:off x="887696" y="4730237"/>
            <a:ext cx="1280657" cy="450760"/>
          </a:xfrm>
          <a:prstGeom prst="rect">
            <a:avLst/>
          </a:prstGeom>
        </p:spPr>
        <p:txBody>
          <a:bodyPr vert="horz" wrap="square" lIns="91440" tIns="45720" rIns="91440" bIns="45720" rtlCol="0" anchor="ctr">
            <a:noAutofit/>
          </a:bodyPr>
          <a:lstStyle/>
          <a:p>
            <a:r>
              <a:rPr lang="en-IN" sz="1600" b="1" dirty="0" smtClean="0">
                <a:solidFill>
                  <a:srgbClr val="1F547A"/>
                </a:solidFill>
              </a:rPr>
              <a:t>Delivering Value</a:t>
            </a:r>
          </a:p>
        </p:txBody>
      </p:sp>
      <p:sp>
        <p:nvSpPr>
          <p:cNvPr id="19" name="TextBox 18"/>
          <p:cNvSpPr txBox="1"/>
          <p:nvPr/>
        </p:nvSpPr>
        <p:spPr bwMode="gray">
          <a:xfrm>
            <a:off x="887698" y="5625164"/>
            <a:ext cx="1201776" cy="450760"/>
          </a:xfrm>
          <a:prstGeom prst="rect">
            <a:avLst/>
          </a:prstGeom>
        </p:spPr>
        <p:txBody>
          <a:bodyPr vert="horz" wrap="square" lIns="91440" tIns="45720" rIns="91440" bIns="45720" rtlCol="0" anchor="ctr">
            <a:noAutofit/>
          </a:bodyPr>
          <a:lstStyle/>
          <a:p>
            <a:r>
              <a:rPr lang="en-IN" sz="1600" b="1" dirty="0" smtClean="0">
                <a:solidFill>
                  <a:srgbClr val="1F547A"/>
                </a:solidFill>
              </a:rPr>
              <a:t>Measuring Value</a:t>
            </a:r>
          </a:p>
        </p:txBody>
      </p:sp>
      <p:sp>
        <p:nvSpPr>
          <p:cNvPr id="20" name="Rectangle 19"/>
          <p:cNvSpPr/>
          <p:nvPr/>
        </p:nvSpPr>
        <p:spPr>
          <a:xfrm>
            <a:off x="2551047" y="2031758"/>
            <a:ext cx="2385088" cy="885308"/>
          </a:xfrm>
          <a:prstGeom prst="rect">
            <a:avLst/>
          </a:prstGeom>
          <a:solidFill>
            <a:schemeClr val="accent2">
              <a:lumMod val="40000"/>
              <a:lumOff val="6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solidFill>
                <a:prstClr val="white"/>
              </a:solidFill>
            </a:endParaRPr>
          </a:p>
        </p:txBody>
      </p:sp>
      <p:sp>
        <p:nvSpPr>
          <p:cNvPr id="21" name="Rectangle 20"/>
          <p:cNvSpPr/>
          <p:nvPr/>
        </p:nvSpPr>
        <p:spPr>
          <a:xfrm>
            <a:off x="5136468" y="2031758"/>
            <a:ext cx="2331434" cy="885308"/>
          </a:xfrm>
          <a:prstGeom prst="rect">
            <a:avLst/>
          </a:prstGeom>
          <a:solidFill>
            <a:schemeClr val="accent1">
              <a:lumMod val="20000"/>
              <a:lumOff val="80000"/>
            </a:schemeClr>
          </a:solidFill>
          <a:ln w="28575">
            <a:solidFill>
              <a:srgbClr val="1F54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prstClr val="white"/>
              </a:solidFill>
            </a:endParaRPr>
          </a:p>
        </p:txBody>
      </p:sp>
      <p:sp>
        <p:nvSpPr>
          <p:cNvPr id="22" name="Rectangle 21"/>
          <p:cNvSpPr/>
          <p:nvPr/>
        </p:nvSpPr>
        <p:spPr>
          <a:xfrm>
            <a:off x="7597791" y="2031758"/>
            <a:ext cx="2346809" cy="885308"/>
          </a:xfrm>
          <a:prstGeom prst="rect">
            <a:avLst/>
          </a:prstGeom>
          <a:solidFill>
            <a:schemeClr val="accent1">
              <a:lumMod val="20000"/>
              <a:lumOff val="80000"/>
            </a:schemeClr>
          </a:solidFill>
          <a:ln w="28575">
            <a:solidFill>
              <a:srgbClr val="1F54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solidFill>
                <a:prstClr val="white"/>
              </a:solidFill>
            </a:endParaRPr>
          </a:p>
        </p:txBody>
      </p:sp>
      <p:sp>
        <p:nvSpPr>
          <p:cNvPr id="23" name="Rectangle 22"/>
          <p:cNvSpPr/>
          <p:nvPr/>
        </p:nvSpPr>
        <p:spPr>
          <a:xfrm>
            <a:off x="2551047" y="3019263"/>
            <a:ext cx="2385088" cy="1396035"/>
          </a:xfrm>
          <a:prstGeom prst="rect">
            <a:avLst/>
          </a:prstGeom>
          <a:solidFill>
            <a:schemeClr val="accent2">
              <a:lumMod val="40000"/>
              <a:lumOff val="6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solidFill>
                <a:prstClr val="white"/>
              </a:solidFill>
            </a:endParaRPr>
          </a:p>
        </p:txBody>
      </p:sp>
      <p:sp>
        <p:nvSpPr>
          <p:cNvPr id="24" name="Rectangle 23"/>
          <p:cNvSpPr/>
          <p:nvPr/>
        </p:nvSpPr>
        <p:spPr>
          <a:xfrm>
            <a:off x="5136468" y="3019263"/>
            <a:ext cx="2331434" cy="1396035"/>
          </a:xfrm>
          <a:prstGeom prst="rect">
            <a:avLst/>
          </a:prstGeom>
          <a:solidFill>
            <a:schemeClr val="accent1">
              <a:lumMod val="20000"/>
              <a:lumOff val="80000"/>
            </a:schemeClr>
          </a:solidFill>
          <a:ln w="28575">
            <a:solidFill>
              <a:srgbClr val="1F54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prstClr val="white"/>
              </a:solidFill>
            </a:endParaRPr>
          </a:p>
        </p:txBody>
      </p:sp>
      <p:sp>
        <p:nvSpPr>
          <p:cNvPr id="25" name="Rectangle 24"/>
          <p:cNvSpPr/>
          <p:nvPr/>
        </p:nvSpPr>
        <p:spPr>
          <a:xfrm>
            <a:off x="7597791" y="3019263"/>
            <a:ext cx="2346809" cy="1396035"/>
          </a:xfrm>
          <a:prstGeom prst="rect">
            <a:avLst/>
          </a:prstGeom>
          <a:solidFill>
            <a:schemeClr val="accent1">
              <a:lumMod val="20000"/>
              <a:lumOff val="80000"/>
            </a:schemeClr>
          </a:solidFill>
          <a:ln w="28575">
            <a:solidFill>
              <a:srgbClr val="1F54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solidFill>
                <a:prstClr val="white"/>
              </a:solidFill>
            </a:endParaRPr>
          </a:p>
        </p:txBody>
      </p:sp>
      <p:sp>
        <p:nvSpPr>
          <p:cNvPr id="26" name="Rectangle 25"/>
          <p:cNvSpPr/>
          <p:nvPr/>
        </p:nvSpPr>
        <p:spPr>
          <a:xfrm>
            <a:off x="2551047" y="4514843"/>
            <a:ext cx="2385088" cy="885308"/>
          </a:xfrm>
          <a:prstGeom prst="rect">
            <a:avLst/>
          </a:prstGeom>
          <a:solidFill>
            <a:schemeClr val="accent2">
              <a:lumMod val="40000"/>
              <a:lumOff val="6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solidFill>
                <a:prstClr val="white"/>
              </a:solidFill>
            </a:endParaRPr>
          </a:p>
        </p:txBody>
      </p:sp>
      <p:sp>
        <p:nvSpPr>
          <p:cNvPr id="27" name="Rectangle 26"/>
          <p:cNvSpPr/>
          <p:nvPr/>
        </p:nvSpPr>
        <p:spPr>
          <a:xfrm>
            <a:off x="5136468" y="4514843"/>
            <a:ext cx="2331434" cy="885308"/>
          </a:xfrm>
          <a:prstGeom prst="rect">
            <a:avLst/>
          </a:prstGeom>
          <a:solidFill>
            <a:schemeClr val="accent1">
              <a:lumMod val="20000"/>
              <a:lumOff val="80000"/>
            </a:schemeClr>
          </a:solidFill>
          <a:ln w="28575">
            <a:solidFill>
              <a:srgbClr val="1F54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prstClr val="white"/>
              </a:solidFill>
            </a:endParaRPr>
          </a:p>
        </p:txBody>
      </p:sp>
      <p:sp>
        <p:nvSpPr>
          <p:cNvPr id="28" name="Rectangle 27"/>
          <p:cNvSpPr/>
          <p:nvPr/>
        </p:nvSpPr>
        <p:spPr>
          <a:xfrm>
            <a:off x="7597791" y="4514843"/>
            <a:ext cx="2346809" cy="885308"/>
          </a:xfrm>
          <a:prstGeom prst="rect">
            <a:avLst/>
          </a:prstGeom>
          <a:solidFill>
            <a:schemeClr val="accent1">
              <a:lumMod val="20000"/>
              <a:lumOff val="80000"/>
            </a:schemeClr>
          </a:solidFill>
          <a:ln w="28575">
            <a:solidFill>
              <a:srgbClr val="1F54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solidFill>
                <a:prstClr val="white"/>
              </a:solidFill>
            </a:endParaRPr>
          </a:p>
        </p:txBody>
      </p:sp>
      <p:sp>
        <p:nvSpPr>
          <p:cNvPr id="29" name="Rectangle 28"/>
          <p:cNvSpPr/>
          <p:nvPr/>
        </p:nvSpPr>
        <p:spPr>
          <a:xfrm>
            <a:off x="2551047" y="5510574"/>
            <a:ext cx="2385088" cy="687954"/>
          </a:xfrm>
          <a:prstGeom prst="rect">
            <a:avLst/>
          </a:prstGeom>
          <a:solidFill>
            <a:schemeClr val="accent2">
              <a:lumMod val="40000"/>
              <a:lumOff val="6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solidFill>
                <a:prstClr val="white"/>
              </a:solidFill>
            </a:endParaRPr>
          </a:p>
        </p:txBody>
      </p:sp>
      <p:sp>
        <p:nvSpPr>
          <p:cNvPr id="30" name="Rectangle 29"/>
          <p:cNvSpPr/>
          <p:nvPr/>
        </p:nvSpPr>
        <p:spPr>
          <a:xfrm>
            <a:off x="5136468" y="5510574"/>
            <a:ext cx="2331434" cy="687954"/>
          </a:xfrm>
          <a:prstGeom prst="rect">
            <a:avLst/>
          </a:prstGeom>
          <a:solidFill>
            <a:schemeClr val="accent1">
              <a:lumMod val="20000"/>
              <a:lumOff val="80000"/>
            </a:schemeClr>
          </a:solidFill>
          <a:ln w="28575">
            <a:solidFill>
              <a:srgbClr val="1F54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31" name="Rectangle 30"/>
          <p:cNvSpPr/>
          <p:nvPr/>
        </p:nvSpPr>
        <p:spPr>
          <a:xfrm>
            <a:off x="7597791" y="5510574"/>
            <a:ext cx="2346809" cy="687954"/>
          </a:xfrm>
          <a:prstGeom prst="rect">
            <a:avLst/>
          </a:prstGeom>
          <a:solidFill>
            <a:schemeClr val="accent1">
              <a:lumMod val="20000"/>
              <a:lumOff val="80000"/>
            </a:schemeClr>
          </a:solidFill>
          <a:ln w="28575">
            <a:solidFill>
              <a:srgbClr val="1F54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solidFill>
                <a:prstClr val="white"/>
              </a:solidFill>
            </a:endParaRPr>
          </a:p>
        </p:txBody>
      </p:sp>
      <p:sp>
        <p:nvSpPr>
          <p:cNvPr id="32" name="Rectangle 31"/>
          <p:cNvSpPr/>
          <p:nvPr/>
        </p:nvSpPr>
        <p:spPr>
          <a:xfrm>
            <a:off x="2551045" y="2072309"/>
            <a:ext cx="2385087" cy="830997"/>
          </a:xfrm>
          <a:prstGeom prst="rect">
            <a:avLst/>
          </a:prstGeom>
        </p:spPr>
        <p:txBody>
          <a:bodyPr wrap="square">
            <a:spAutoFit/>
          </a:bodyPr>
          <a:lstStyle/>
          <a:p>
            <a:pPr marL="171450" indent="-171450">
              <a:buFont typeface="Arial" panose="020B0604020202020204" pitchFamily="34" charset="0"/>
              <a:buChar char="•"/>
            </a:pPr>
            <a:r>
              <a:rPr lang="en-IN" sz="1200" dirty="0">
                <a:solidFill>
                  <a:srgbClr val="000000"/>
                </a:solidFill>
              </a:rPr>
              <a:t>Integrated </a:t>
            </a:r>
            <a:r>
              <a:rPr lang="en-IN" sz="1200" dirty="0" smtClean="0">
                <a:solidFill>
                  <a:srgbClr val="000000"/>
                </a:solidFill>
              </a:rPr>
              <a:t>9 </a:t>
            </a:r>
            <a:r>
              <a:rPr lang="en-IN" sz="1200" dirty="0">
                <a:solidFill>
                  <a:srgbClr val="000000"/>
                </a:solidFill>
              </a:rPr>
              <a:t>data sources </a:t>
            </a:r>
            <a:r>
              <a:rPr lang="en-IN" sz="1200" dirty="0" smtClean="0">
                <a:solidFill>
                  <a:srgbClr val="000000"/>
                </a:solidFill>
              </a:rPr>
              <a:t>(4 </a:t>
            </a:r>
            <a:r>
              <a:rPr lang="en-IN" sz="1200" dirty="0">
                <a:solidFill>
                  <a:srgbClr val="000000"/>
                </a:solidFill>
              </a:rPr>
              <a:t>incremental)</a:t>
            </a:r>
          </a:p>
          <a:p>
            <a:pPr marL="171450" indent="-171450">
              <a:buFont typeface="Arial" panose="020B0604020202020204" pitchFamily="34" charset="0"/>
              <a:buChar char="•"/>
            </a:pPr>
            <a:r>
              <a:rPr lang="en-IN" sz="1200" dirty="0">
                <a:solidFill>
                  <a:srgbClr val="000000"/>
                </a:solidFill>
              </a:rPr>
              <a:t>Upgraded </a:t>
            </a:r>
            <a:r>
              <a:rPr lang="en-IN" sz="1200" dirty="0" smtClean="0">
                <a:solidFill>
                  <a:srgbClr val="000000"/>
                </a:solidFill>
              </a:rPr>
              <a:t>new customer </a:t>
            </a:r>
            <a:r>
              <a:rPr lang="en-IN" sz="1200" dirty="0">
                <a:solidFill>
                  <a:srgbClr val="000000"/>
                </a:solidFill>
              </a:rPr>
              <a:t>logic</a:t>
            </a:r>
          </a:p>
          <a:p>
            <a:pPr marL="171450" indent="-171450">
              <a:buFont typeface="Arial" panose="020B0604020202020204" pitchFamily="34" charset="0"/>
              <a:buChar char="•"/>
            </a:pPr>
            <a:r>
              <a:rPr lang="en-IN" sz="1200" b="1" dirty="0">
                <a:solidFill>
                  <a:srgbClr val="000000"/>
                </a:solidFill>
              </a:rPr>
              <a:t>Redefined </a:t>
            </a:r>
            <a:r>
              <a:rPr lang="en-IN" sz="1200" b="1" dirty="0" smtClean="0">
                <a:solidFill>
                  <a:srgbClr val="000000"/>
                </a:solidFill>
              </a:rPr>
              <a:t>campaign dormancy</a:t>
            </a:r>
            <a:endParaRPr lang="en-IN" sz="1200" b="1" dirty="0">
              <a:solidFill>
                <a:srgbClr val="000000"/>
              </a:solidFill>
            </a:endParaRPr>
          </a:p>
        </p:txBody>
      </p:sp>
      <p:sp>
        <p:nvSpPr>
          <p:cNvPr id="33" name="TextBox 32"/>
          <p:cNvSpPr txBox="1"/>
          <p:nvPr/>
        </p:nvSpPr>
        <p:spPr bwMode="gray">
          <a:xfrm>
            <a:off x="887699" y="1453584"/>
            <a:ext cx="1280654" cy="362919"/>
          </a:xfrm>
          <a:prstGeom prst="rect">
            <a:avLst/>
          </a:prstGeom>
          <a:ln>
            <a:noFill/>
          </a:ln>
        </p:spPr>
        <p:txBody>
          <a:bodyPr vert="horz" wrap="square" lIns="91440" tIns="45720" rIns="91440" bIns="45720" rtlCol="0" anchor="ctr">
            <a:noAutofit/>
          </a:bodyPr>
          <a:lstStyle/>
          <a:p>
            <a:r>
              <a:rPr lang="en-IN" sz="1600" b="1" dirty="0" smtClean="0">
                <a:solidFill>
                  <a:srgbClr val="1F547A"/>
                </a:solidFill>
              </a:rPr>
              <a:t>Transitions</a:t>
            </a:r>
          </a:p>
        </p:txBody>
      </p:sp>
      <p:sp>
        <p:nvSpPr>
          <p:cNvPr id="34" name="Rectangle 33"/>
          <p:cNvSpPr/>
          <p:nvPr/>
        </p:nvSpPr>
        <p:spPr>
          <a:xfrm>
            <a:off x="2551046" y="1340538"/>
            <a:ext cx="2385088" cy="580490"/>
          </a:xfrm>
          <a:prstGeom prst="rect">
            <a:avLst/>
          </a:prstGeom>
          <a:solidFill>
            <a:schemeClr val="accent2">
              <a:lumMod val="40000"/>
              <a:lumOff val="6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35" name="Rectangle 34"/>
          <p:cNvSpPr/>
          <p:nvPr/>
        </p:nvSpPr>
        <p:spPr>
          <a:xfrm>
            <a:off x="2565170" y="1489100"/>
            <a:ext cx="2090441" cy="276999"/>
          </a:xfrm>
          <a:prstGeom prst="rect">
            <a:avLst/>
          </a:prstGeom>
        </p:spPr>
        <p:txBody>
          <a:bodyPr wrap="square">
            <a:spAutoFit/>
          </a:bodyPr>
          <a:lstStyle/>
          <a:p>
            <a:r>
              <a:rPr lang="en-IN" sz="1200" dirty="0" smtClean="0">
                <a:solidFill>
                  <a:srgbClr val="000000"/>
                </a:solidFill>
              </a:rPr>
              <a:t>Transitions completed</a:t>
            </a:r>
            <a:endParaRPr lang="en-IN" sz="1200" dirty="0">
              <a:solidFill>
                <a:srgbClr val="000000"/>
              </a:solidFill>
            </a:endParaRPr>
          </a:p>
        </p:txBody>
      </p:sp>
      <p:sp>
        <p:nvSpPr>
          <p:cNvPr id="36" name="Rectangle 35"/>
          <p:cNvSpPr/>
          <p:nvPr/>
        </p:nvSpPr>
        <p:spPr>
          <a:xfrm>
            <a:off x="5156353" y="2072309"/>
            <a:ext cx="1928945" cy="830997"/>
          </a:xfrm>
          <a:prstGeom prst="rect">
            <a:avLst/>
          </a:prstGeom>
        </p:spPr>
        <p:txBody>
          <a:bodyPr wrap="square">
            <a:spAutoFit/>
          </a:bodyPr>
          <a:lstStyle/>
          <a:p>
            <a:pPr marL="171450" indent="-171450">
              <a:buFont typeface="Arial" panose="020B0604020202020204" pitchFamily="34" charset="0"/>
              <a:buChar char="•"/>
            </a:pPr>
            <a:r>
              <a:rPr lang="en-IN" sz="1200" dirty="0">
                <a:solidFill>
                  <a:srgbClr val="000000"/>
                </a:solidFill>
              </a:rPr>
              <a:t>Contact data mart</a:t>
            </a:r>
          </a:p>
          <a:p>
            <a:pPr marL="171450" indent="-171450">
              <a:buFont typeface="Arial" panose="020B0604020202020204" pitchFamily="34" charset="0"/>
              <a:buChar char="•"/>
            </a:pPr>
            <a:r>
              <a:rPr lang="en-IN" sz="1200" dirty="0">
                <a:solidFill>
                  <a:srgbClr val="000000"/>
                </a:solidFill>
              </a:rPr>
              <a:t>Data enrichment</a:t>
            </a:r>
          </a:p>
          <a:p>
            <a:pPr marL="171450" indent="-171450">
              <a:buFont typeface="Arial" panose="020B0604020202020204" pitchFamily="34" charset="0"/>
              <a:buChar char="•"/>
            </a:pPr>
            <a:r>
              <a:rPr lang="en-IN" sz="1200" dirty="0">
                <a:solidFill>
                  <a:srgbClr val="000000"/>
                </a:solidFill>
              </a:rPr>
              <a:t>Tableau dashboard – current reports</a:t>
            </a:r>
          </a:p>
        </p:txBody>
      </p:sp>
      <p:sp>
        <p:nvSpPr>
          <p:cNvPr id="37" name="Rectangle 36"/>
          <p:cNvSpPr/>
          <p:nvPr/>
        </p:nvSpPr>
        <p:spPr>
          <a:xfrm>
            <a:off x="7597791" y="2072309"/>
            <a:ext cx="2346809" cy="830997"/>
          </a:xfrm>
          <a:prstGeom prst="rect">
            <a:avLst/>
          </a:prstGeom>
        </p:spPr>
        <p:txBody>
          <a:bodyPr wrap="square">
            <a:spAutoFit/>
          </a:bodyPr>
          <a:lstStyle/>
          <a:p>
            <a:pPr marL="171450" indent="-171450">
              <a:buFont typeface="Arial" panose="020B0604020202020204" pitchFamily="34" charset="0"/>
              <a:buChar char="•"/>
            </a:pPr>
            <a:r>
              <a:rPr lang="en-IN" sz="1200" dirty="0">
                <a:solidFill>
                  <a:srgbClr val="000000"/>
                </a:solidFill>
              </a:rPr>
              <a:t>Automation of all data processes</a:t>
            </a:r>
          </a:p>
          <a:p>
            <a:pPr marL="171450" indent="-171450">
              <a:buFont typeface="Arial" panose="020B0604020202020204" pitchFamily="34" charset="0"/>
              <a:buChar char="•"/>
            </a:pPr>
            <a:r>
              <a:rPr lang="en-IN" sz="1200" dirty="0" smtClean="0">
                <a:solidFill>
                  <a:srgbClr val="000000"/>
                </a:solidFill>
              </a:rPr>
              <a:t>Tableau </a:t>
            </a:r>
            <a:r>
              <a:rPr lang="en-IN" sz="1200" dirty="0">
                <a:solidFill>
                  <a:srgbClr val="000000"/>
                </a:solidFill>
              </a:rPr>
              <a:t>dashboard new reports (e.g. store ready reckoner)</a:t>
            </a:r>
          </a:p>
        </p:txBody>
      </p:sp>
      <p:sp>
        <p:nvSpPr>
          <p:cNvPr id="38" name="Rectangle 37"/>
          <p:cNvSpPr/>
          <p:nvPr/>
        </p:nvSpPr>
        <p:spPr>
          <a:xfrm>
            <a:off x="2551044" y="3037067"/>
            <a:ext cx="2330748" cy="830997"/>
          </a:xfrm>
          <a:prstGeom prst="rect">
            <a:avLst/>
          </a:prstGeom>
        </p:spPr>
        <p:txBody>
          <a:bodyPr wrap="square">
            <a:spAutoFit/>
          </a:bodyPr>
          <a:lstStyle/>
          <a:p>
            <a:pPr marL="171450" indent="-171450">
              <a:buFont typeface="Arial" panose="020B0604020202020204" pitchFamily="34" charset="0"/>
              <a:buChar char="•"/>
            </a:pPr>
            <a:r>
              <a:rPr lang="en-IN" sz="1200" b="1" dirty="0" smtClean="0">
                <a:solidFill>
                  <a:srgbClr val="000000"/>
                </a:solidFill>
              </a:rPr>
              <a:t>Purchase Models </a:t>
            </a:r>
            <a:r>
              <a:rPr lang="en-IN" sz="1200" b="1" dirty="0">
                <a:solidFill>
                  <a:srgbClr val="000000"/>
                </a:solidFill>
              </a:rPr>
              <a:t>for 2 product categories</a:t>
            </a:r>
          </a:p>
          <a:p>
            <a:pPr marL="171450" indent="-171450">
              <a:buFont typeface="Arial" panose="020B0604020202020204" pitchFamily="34" charset="0"/>
              <a:buChar char="•"/>
            </a:pPr>
            <a:r>
              <a:rPr lang="en-IN" sz="1200" b="1" dirty="0">
                <a:solidFill>
                  <a:srgbClr val="000000"/>
                </a:solidFill>
              </a:rPr>
              <a:t>Compromised a</a:t>
            </a:r>
            <a:r>
              <a:rPr lang="en-IN" sz="1200" b="1" dirty="0" smtClean="0">
                <a:solidFill>
                  <a:srgbClr val="000000"/>
                </a:solidFill>
              </a:rPr>
              <a:t>rea store assortment optimizer</a:t>
            </a:r>
            <a:endParaRPr lang="en-IN" sz="1200" b="1" dirty="0">
              <a:solidFill>
                <a:srgbClr val="000000"/>
              </a:solidFill>
            </a:endParaRPr>
          </a:p>
        </p:txBody>
      </p:sp>
      <p:sp>
        <p:nvSpPr>
          <p:cNvPr id="39" name="Rectangle 38"/>
          <p:cNvSpPr/>
          <p:nvPr/>
        </p:nvSpPr>
        <p:spPr>
          <a:xfrm>
            <a:off x="5121439" y="2994144"/>
            <a:ext cx="2330669" cy="1477328"/>
          </a:xfrm>
          <a:prstGeom prst="rect">
            <a:avLst/>
          </a:prstGeom>
          <a:noFill/>
        </p:spPr>
        <p:txBody>
          <a:bodyPr wrap="square">
            <a:spAutoFit/>
          </a:bodyPr>
          <a:lstStyle/>
          <a:p>
            <a:pPr marL="171450" indent="-171450">
              <a:buFont typeface="Arial" panose="020B0604020202020204" pitchFamily="34" charset="0"/>
              <a:buChar char="•"/>
            </a:pPr>
            <a:r>
              <a:rPr lang="en-IN" sz="1000" dirty="0">
                <a:solidFill>
                  <a:srgbClr val="000000"/>
                </a:solidFill>
              </a:rPr>
              <a:t>Comprehensive segmentation (customer and store)</a:t>
            </a:r>
          </a:p>
          <a:p>
            <a:pPr marL="171450" indent="-171450">
              <a:buFont typeface="Arial" panose="020B0604020202020204" pitchFamily="34" charset="0"/>
              <a:buChar char="•"/>
            </a:pPr>
            <a:r>
              <a:rPr lang="en-IN" sz="1000" b="1" dirty="0">
                <a:solidFill>
                  <a:srgbClr val="000000"/>
                </a:solidFill>
              </a:rPr>
              <a:t>Pricing optimization for one category</a:t>
            </a:r>
          </a:p>
          <a:p>
            <a:pPr marL="171450" indent="-171450">
              <a:buFont typeface="Arial" panose="020B0604020202020204" pitchFamily="34" charset="0"/>
              <a:buChar char="•"/>
            </a:pPr>
            <a:r>
              <a:rPr lang="en-IN" sz="1000" b="1" dirty="0">
                <a:solidFill>
                  <a:srgbClr val="000000"/>
                </a:solidFill>
              </a:rPr>
              <a:t>Store ready reckoner</a:t>
            </a:r>
          </a:p>
          <a:p>
            <a:pPr marL="171450" indent="-171450">
              <a:buFont typeface="Arial" panose="020B0604020202020204" pitchFamily="34" charset="0"/>
              <a:buChar char="•"/>
            </a:pPr>
            <a:r>
              <a:rPr lang="en-IN" sz="1000" dirty="0">
                <a:solidFill>
                  <a:srgbClr val="000000"/>
                </a:solidFill>
              </a:rPr>
              <a:t>Funnel analysis for all campaigns across last 12 </a:t>
            </a:r>
            <a:r>
              <a:rPr lang="en-IN" sz="1000" dirty="0" smtClean="0">
                <a:solidFill>
                  <a:srgbClr val="000000"/>
                </a:solidFill>
              </a:rPr>
              <a:t>months</a:t>
            </a:r>
            <a:endParaRPr lang="en-IN" sz="1000" dirty="0">
              <a:solidFill>
                <a:srgbClr val="000000"/>
              </a:solidFill>
            </a:endParaRPr>
          </a:p>
          <a:p>
            <a:pPr marL="171450" indent="-171450">
              <a:buFont typeface="Arial" panose="020B0604020202020204" pitchFamily="34" charset="0"/>
              <a:buChar char="•"/>
            </a:pPr>
            <a:r>
              <a:rPr lang="en-IN" sz="1000" dirty="0">
                <a:solidFill>
                  <a:srgbClr val="000000"/>
                </a:solidFill>
              </a:rPr>
              <a:t>Deal seeker model</a:t>
            </a:r>
          </a:p>
          <a:p>
            <a:pPr marL="171450" indent="-171450">
              <a:buFont typeface="Arial" panose="020B0604020202020204" pitchFamily="34" charset="0"/>
              <a:buChar char="•"/>
            </a:pPr>
            <a:r>
              <a:rPr lang="en-IN" sz="1000" dirty="0">
                <a:solidFill>
                  <a:srgbClr val="000000"/>
                </a:solidFill>
              </a:rPr>
              <a:t>Response models for 2 </a:t>
            </a:r>
            <a:r>
              <a:rPr lang="en-IN" sz="1000" dirty="0" smtClean="0">
                <a:solidFill>
                  <a:srgbClr val="000000"/>
                </a:solidFill>
              </a:rPr>
              <a:t>categories</a:t>
            </a:r>
          </a:p>
          <a:p>
            <a:pPr marL="171450" indent="-171450">
              <a:buFont typeface="Arial" panose="020B0604020202020204" pitchFamily="34" charset="0"/>
              <a:buChar char="•"/>
            </a:pPr>
            <a:r>
              <a:rPr lang="en-IN" sz="1000" dirty="0" smtClean="0">
                <a:solidFill>
                  <a:srgbClr val="000000"/>
                </a:solidFill>
              </a:rPr>
              <a:t>Campaign Strategy</a:t>
            </a:r>
            <a:endParaRPr lang="en-IN" sz="1000" dirty="0">
              <a:solidFill>
                <a:srgbClr val="000000"/>
              </a:solidFill>
            </a:endParaRPr>
          </a:p>
        </p:txBody>
      </p:sp>
      <p:sp>
        <p:nvSpPr>
          <p:cNvPr id="41" name="Rectangle 40"/>
          <p:cNvSpPr/>
          <p:nvPr/>
        </p:nvSpPr>
        <p:spPr>
          <a:xfrm>
            <a:off x="7597791" y="3037067"/>
            <a:ext cx="2346809" cy="1107996"/>
          </a:xfrm>
          <a:prstGeom prst="rect">
            <a:avLst/>
          </a:prstGeom>
        </p:spPr>
        <p:txBody>
          <a:bodyPr wrap="square">
            <a:spAutoFit/>
          </a:bodyPr>
          <a:lstStyle/>
          <a:p>
            <a:pPr marL="171450" indent="-171450">
              <a:buFont typeface="Arial" panose="020B0604020202020204" pitchFamily="34" charset="0"/>
              <a:buChar char="•"/>
            </a:pPr>
            <a:r>
              <a:rPr lang="en-IN" sz="1100" dirty="0">
                <a:solidFill>
                  <a:srgbClr val="000000"/>
                </a:solidFill>
              </a:rPr>
              <a:t>Comprehensive price optimization (all categories)</a:t>
            </a:r>
          </a:p>
          <a:p>
            <a:pPr marL="171450" indent="-171450">
              <a:buFont typeface="Arial" panose="020B0604020202020204" pitchFamily="34" charset="0"/>
              <a:buChar char="•"/>
            </a:pPr>
            <a:r>
              <a:rPr lang="en-IN" sz="1100" dirty="0">
                <a:solidFill>
                  <a:srgbClr val="000000"/>
                </a:solidFill>
              </a:rPr>
              <a:t>Response models for 2 additional categories</a:t>
            </a:r>
          </a:p>
          <a:p>
            <a:pPr marL="171450" indent="-171450">
              <a:buFont typeface="Arial" panose="020B0604020202020204" pitchFamily="34" charset="0"/>
              <a:buChar char="•"/>
            </a:pPr>
            <a:r>
              <a:rPr lang="en-IN" sz="1100" dirty="0">
                <a:solidFill>
                  <a:srgbClr val="000000"/>
                </a:solidFill>
              </a:rPr>
              <a:t>Tracking of all models and segmentation (ongoing)</a:t>
            </a:r>
          </a:p>
        </p:txBody>
      </p:sp>
      <p:sp>
        <p:nvSpPr>
          <p:cNvPr id="42" name="Rectangle 41"/>
          <p:cNvSpPr/>
          <p:nvPr/>
        </p:nvSpPr>
        <p:spPr>
          <a:xfrm>
            <a:off x="2551045" y="4528338"/>
            <a:ext cx="2385088" cy="830997"/>
          </a:xfrm>
          <a:prstGeom prst="rect">
            <a:avLst/>
          </a:prstGeom>
        </p:spPr>
        <p:txBody>
          <a:bodyPr wrap="square">
            <a:spAutoFit/>
          </a:bodyPr>
          <a:lstStyle/>
          <a:p>
            <a:pPr marL="171450" indent="-171450">
              <a:buFont typeface="Arial" panose="020B0604020202020204" pitchFamily="34" charset="0"/>
              <a:buChar char="•"/>
            </a:pPr>
            <a:r>
              <a:rPr lang="en-IN" sz="1200" dirty="0">
                <a:solidFill>
                  <a:srgbClr val="000000"/>
                </a:solidFill>
              </a:rPr>
              <a:t>NPS execution</a:t>
            </a:r>
          </a:p>
          <a:p>
            <a:pPr marL="171450" indent="-171450">
              <a:buFont typeface="Arial" panose="020B0604020202020204" pitchFamily="34" charset="0"/>
              <a:buChar char="•"/>
            </a:pPr>
            <a:r>
              <a:rPr lang="en-IN" sz="1200" b="1" dirty="0">
                <a:solidFill>
                  <a:srgbClr val="000000"/>
                </a:solidFill>
              </a:rPr>
              <a:t>Lead generation from </a:t>
            </a:r>
            <a:r>
              <a:rPr lang="en-IN" sz="1200" b="1" dirty="0" smtClean="0">
                <a:solidFill>
                  <a:srgbClr val="000000"/>
                </a:solidFill>
              </a:rPr>
              <a:t>enquiries</a:t>
            </a:r>
            <a:endParaRPr lang="en-IN" sz="1200" b="1" dirty="0">
              <a:solidFill>
                <a:srgbClr val="000000"/>
              </a:solidFill>
            </a:endParaRPr>
          </a:p>
          <a:p>
            <a:pPr marL="171450" indent="-171450">
              <a:buFont typeface="Arial" panose="020B0604020202020204" pitchFamily="34" charset="0"/>
              <a:buChar char="•"/>
            </a:pPr>
            <a:r>
              <a:rPr lang="en-IN" sz="1200" b="1" dirty="0">
                <a:solidFill>
                  <a:srgbClr val="000000"/>
                </a:solidFill>
              </a:rPr>
              <a:t>Initiated new creative development</a:t>
            </a:r>
          </a:p>
        </p:txBody>
      </p:sp>
      <p:sp>
        <p:nvSpPr>
          <p:cNvPr id="43" name="Rectangle 42"/>
          <p:cNvSpPr/>
          <p:nvPr/>
        </p:nvSpPr>
        <p:spPr>
          <a:xfrm>
            <a:off x="5121439" y="4568417"/>
            <a:ext cx="2330669" cy="784830"/>
          </a:xfrm>
          <a:prstGeom prst="rect">
            <a:avLst/>
          </a:prstGeom>
        </p:spPr>
        <p:txBody>
          <a:bodyPr wrap="square">
            <a:spAutoFit/>
          </a:bodyPr>
          <a:lstStyle/>
          <a:p>
            <a:pPr marL="171450" indent="-171450">
              <a:buFont typeface="Arial" panose="020B0604020202020204" pitchFamily="34" charset="0"/>
              <a:buChar char="•"/>
            </a:pPr>
            <a:r>
              <a:rPr lang="en-IN" sz="900" dirty="0" smtClean="0">
                <a:solidFill>
                  <a:srgbClr val="000000"/>
                </a:solidFill>
              </a:rPr>
              <a:t>Refreshing CLC campaigns</a:t>
            </a:r>
          </a:p>
          <a:p>
            <a:pPr marL="171450" indent="-171450">
              <a:buFont typeface="Arial" panose="020B0604020202020204" pitchFamily="34" charset="0"/>
              <a:buChar char="•"/>
            </a:pPr>
            <a:r>
              <a:rPr lang="en-IN" sz="900" b="1" dirty="0" smtClean="0">
                <a:solidFill>
                  <a:srgbClr val="000000"/>
                </a:solidFill>
              </a:rPr>
              <a:t>Additional CLC Campaigns</a:t>
            </a:r>
            <a:endParaRPr lang="en-IN" sz="900" b="1" dirty="0">
              <a:solidFill>
                <a:srgbClr val="000000"/>
              </a:solidFill>
            </a:endParaRPr>
          </a:p>
          <a:p>
            <a:pPr marL="171450" indent="-171450">
              <a:buFont typeface="Arial" panose="020B0604020202020204" pitchFamily="34" charset="0"/>
              <a:buChar char="•"/>
            </a:pPr>
            <a:r>
              <a:rPr lang="en-IN" sz="900" dirty="0">
                <a:solidFill>
                  <a:srgbClr val="000000"/>
                </a:solidFill>
              </a:rPr>
              <a:t>Referral programs</a:t>
            </a:r>
          </a:p>
          <a:p>
            <a:pPr marL="171450" indent="-171450">
              <a:buFont typeface="Arial" panose="020B0604020202020204" pitchFamily="34" charset="0"/>
              <a:buChar char="•"/>
            </a:pPr>
            <a:r>
              <a:rPr lang="en-IN" sz="900" dirty="0" err="1">
                <a:solidFill>
                  <a:srgbClr val="000000"/>
                </a:solidFill>
              </a:rPr>
              <a:t>Whatsapp</a:t>
            </a:r>
            <a:r>
              <a:rPr lang="en-IN" sz="900" dirty="0">
                <a:solidFill>
                  <a:srgbClr val="000000"/>
                </a:solidFill>
              </a:rPr>
              <a:t> as a channel</a:t>
            </a:r>
          </a:p>
          <a:p>
            <a:pPr marL="171450" indent="-171450">
              <a:buFont typeface="Arial" panose="020B0604020202020204" pitchFamily="34" charset="0"/>
              <a:buChar char="•"/>
            </a:pPr>
            <a:r>
              <a:rPr lang="en-IN" sz="900" dirty="0">
                <a:solidFill>
                  <a:srgbClr val="000000"/>
                </a:solidFill>
              </a:rPr>
              <a:t>Test effectiveness of time of </a:t>
            </a:r>
            <a:r>
              <a:rPr lang="en-IN" sz="900" dirty="0" smtClean="0">
                <a:solidFill>
                  <a:srgbClr val="000000"/>
                </a:solidFill>
              </a:rPr>
              <a:t>day/week</a:t>
            </a:r>
            <a:endParaRPr lang="en-IN" sz="900" dirty="0">
              <a:solidFill>
                <a:srgbClr val="000000"/>
              </a:solidFill>
            </a:endParaRPr>
          </a:p>
        </p:txBody>
      </p:sp>
      <p:sp>
        <p:nvSpPr>
          <p:cNvPr id="44" name="Rectangle 43"/>
          <p:cNvSpPr/>
          <p:nvPr/>
        </p:nvSpPr>
        <p:spPr>
          <a:xfrm>
            <a:off x="2551045" y="5551243"/>
            <a:ext cx="2530720" cy="646331"/>
          </a:xfrm>
          <a:prstGeom prst="rect">
            <a:avLst/>
          </a:prstGeom>
        </p:spPr>
        <p:txBody>
          <a:bodyPr wrap="square">
            <a:spAutoFit/>
          </a:bodyPr>
          <a:lstStyle/>
          <a:p>
            <a:pPr marL="171450" indent="-171450">
              <a:buFont typeface="Arial" panose="020B0604020202020204" pitchFamily="34" charset="0"/>
              <a:buChar char="•"/>
            </a:pPr>
            <a:r>
              <a:rPr lang="en-IN" sz="1200" dirty="0">
                <a:solidFill>
                  <a:srgbClr val="000000"/>
                </a:solidFill>
              </a:rPr>
              <a:t>Measured based on historical </a:t>
            </a:r>
            <a:r>
              <a:rPr lang="en-IN" sz="1200" dirty="0" smtClean="0">
                <a:solidFill>
                  <a:srgbClr val="000000"/>
                </a:solidFill>
              </a:rPr>
              <a:t>benchmarks</a:t>
            </a:r>
          </a:p>
          <a:p>
            <a:pPr marL="171450" indent="-171450">
              <a:buFont typeface="Arial" panose="020B0604020202020204" pitchFamily="34" charset="0"/>
              <a:buChar char="•"/>
            </a:pPr>
            <a:r>
              <a:rPr lang="en-IN" sz="1200" b="1" dirty="0">
                <a:solidFill>
                  <a:srgbClr val="000000"/>
                </a:solidFill>
              </a:rPr>
              <a:t>Universal control </a:t>
            </a:r>
            <a:r>
              <a:rPr lang="en-IN" sz="1200" b="1" dirty="0" smtClean="0">
                <a:solidFill>
                  <a:srgbClr val="000000"/>
                </a:solidFill>
              </a:rPr>
              <a:t>group</a:t>
            </a:r>
            <a:endParaRPr lang="en-IN" sz="1200" b="1" dirty="0">
              <a:solidFill>
                <a:srgbClr val="000000"/>
              </a:solidFill>
            </a:endParaRPr>
          </a:p>
        </p:txBody>
      </p:sp>
      <p:sp>
        <p:nvSpPr>
          <p:cNvPr id="45" name="Rectangle 44"/>
          <p:cNvSpPr/>
          <p:nvPr/>
        </p:nvSpPr>
        <p:spPr>
          <a:xfrm>
            <a:off x="5121440" y="5563943"/>
            <a:ext cx="2098126" cy="276999"/>
          </a:xfrm>
          <a:prstGeom prst="rect">
            <a:avLst/>
          </a:prstGeom>
        </p:spPr>
        <p:txBody>
          <a:bodyPr wrap="square">
            <a:spAutoFit/>
          </a:bodyPr>
          <a:lstStyle/>
          <a:p>
            <a:pPr marL="171450" indent="-171450">
              <a:buFont typeface="Arial" panose="020B0604020202020204" pitchFamily="34" charset="0"/>
              <a:buChar char="•"/>
            </a:pPr>
            <a:r>
              <a:rPr lang="en-IN" sz="1200" dirty="0" smtClean="0">
                <a:solidFill>
                  <a:srgbClr val="000000"/>
                </a:solidFill>
              </a:rPr>
              <a:t>Project wise value tracking</a:t>
            </a:r>
            <a:endParaRPr lang="en-IN" sz="2000" dirty="0">
              <a:solidFill>
                <a:srgbClr val="000000"/>
              </a:solidFill>
            </a:endParaRPr>
          </a:p>
        </p:txBody>
      </p:sp>
      <p:sp>
        <p:nvSpPr>
          <p:cNvPr id="46" name="Rectangle 45"/>
          <p:cNvSpPr/>
          <p:nvPr/>
        </p:nvSpPr>
        <p:spPr>
          <a:xfrm>
            <a:off x="7582761" y="5510574"/>
            <a:ext cx="2359257" cy="430887"/>
          </a:xfrm>
          <a:prstGeom prst="rect">
            <a:avLst/>
          </a:prstGeom>
        </p:spPr>
        <p:txBody>
          <a:bodyPr wrap="square">
            <a:spAutoFit/>
          </a:bodyPr>
          <a:lstStyle/>
          <a:p>
            <a:pPr marL="171450" indent="-171450">
              <a:buFont typeface="Arial" panose="020B0604020202020204" pitchFamily="34" charset="0"/>
              <a:buChar char="•"/>
            </a:pPr>
            <a:r>
              <a:rPr lang="en-IN" sz="1100" dirty="0" smtClean="0">
                <a:solidFill>
                  <a:srgbClr val="000000"/>
                </a:solidFill>
              </a:rPr>
              <a:t>Long Term Campaign Effectiveness</a:t>
            </a:r>
          </a:p>
          <a:p>
            <a:pPr marL="171450" indent="-171450">
              <a:buFont typeface="Arial" panose="020B0604020202020204" pitchFamily="34" charset="0"/>
              <a:buChar char="•"/>
            </a:pPr>
            <a:r>
              <a:rPr lang="en-IN" sz="1100" dirty="0" smtClean="0">
                <a:solidFill>
                  <a:srgbClr val="000000"/>
                </a:solidFill>
              </a:rPr>
              <a:t>Creative </a:t>
            </a:r>
            <a:r>
              <a:rPr lang="en-IN" sz="1100" dirty="0">
                <a:solidFill>
                  <a:srgbClr val="000000"/>
                </a:solidFill>
              </a:rPr>
              <a:t>effectiveness </a:t>
            </a:r>
          </a:p>
        </p:txBody>
      </p:sp>
      <p:sp>
        <p:nvSpPr>
          <p:cNvPr id="47" name="Rectangle 46"/>
          <p:cNvSpPr/>
          <p:nvPr/>
        </p:nvSpPr>
        <p:spPr>
          <a:xfrm>
            <a:off x="7597792" y="4528338"/>
            <a:ext cx="2346808" cy="261610"/>
          </a:xfrm>
          <a:prstGeom prst="rect">
            <a:avLst/>
          </a:prstGeom>
        </p:spPr>
        <p:txBody>
          <a:bodyPr wrap="square">
            <a:spAutoFit/>
          </a:bodyPr>
          <a:lstStyle/>
          <a:p>
            <a:pPr marL="171450" indent="-171450">
              <a:buFont typeface="Arial" panose="020B0604020202020204" pitchFamily="34" charset="0"/>
              <a:buChar char="•"/>
            </a:pPr>
            <a:r>
              <a:rPr lang="en-IN" sz="1100" dirty="0" smtClean="0">
                <a:solidFill>
                  <a:srgbClr val="000000"/>
                </a:solidFill>
              </a:rPr>
              <a:t>To be Planned</a:t>
            </a:r>
            <a:endParaRPr lang="en-IN" sz="1100" dirty="0">
              <a:solidFill>
                <a:srgbClr val="000000"/>
              </a:solidFill>
            </a:endParaRPr>
          </a:p>
        </p:txBody>
      </p:sp>
      <p:sp>
        <p:nvSpPr>
          <p:cNvPr id="48" name="TextBox 47"/>
          <p:cNvSpPr txBox="1"/>
          <p:nvPr/>
        </p:nvSpPr>
        <p:spPr bwMode="gray">
          <a:xfrm>
            <a:off x="887698" y="2283425"/>
            <a:ext cx="1280655" cy="383376"/>
          </a:xfrm>
          <a:prstGeom prst="rect">
            <a:avLst/>
          </a:prstGeom>
          <a:ln>
            <a:noFill/>
          </a:ln>
        </p:spPr>
        <p:txBody>
          <a:bodyPr vert="horz" wrap="square" lIns="91440" tIns="45720" rIns="91440" bIns="45720" rtlCol="0" anchor="ctr">
            <a:noAutofit/>
          </a:bodyPr>
          <a:lstStyle/>
          <a:p>
            <a:r>
              <a:rPr lang="en-IN" sz="1600" b="1" dirty="0" smtClean="0">
                <a:solidFill>
                  <a:srgbClr val="1F547A"/>
                </a:solidFill>
              </a:rPr>
              <a:t>Building the Foundation</a:t>
            </a:r>
          </a:p>
        </p:txBody>
      </p:sp>
      <p:pic>
        <p:nvPicPr>
          <p:cNvPr id="49" name="Picture 48"/>
          <p:cNvPicPr>
            <a:picLocks noChangeAspect="1"/>
          </p:cNvPicPr>
          <p:nvPr/>
        </p:nvPicPr>
        <p:blipFill>
          <a:blip r:embed="rId4"/>
          <a:stretch>
            <a:fillRect/>
          </a:stretch>
        </p:blipFill>
        <p:spPr>
          <a:xfrm>
            <a:off x="204380" y="1343127"/>
            <a:ext cx="582515" cy="582515"/>
          </a:xfrm>
          <a:prstGeom prst="rect">
            <a:avLst/>
          </a:prstGeom>
        </p:spPr>
      </p:pic>
      <p:pic>
        <p:nvPicPr>
          <p:cNvPr id="50" name="Picture 49"/>
          <p:cNvPicPr>
            <a:picLocks noChangeAspect="1"/>
          </p:cNvPicPr>
          <p:nvPr/>
        </p:nvPicPr>
        <p:blipFill>
          <a:blip r:embed="rId5"/>
          <a:stretch>
            <a:fillRect/>
          </a:stretch>
        </p:blipFill>
        <p:spPr>
          <a:xfrm>
            <a:off x="192424" y="2183154"/>
            <a:ext cx="582515" cy="582515"/>
          </a:xfrm>
          <a:prstGeom prst="rect">
            <a:avLst/>
          </a:prstGeom>
        </p:spPr>
      </p:pic>
      <p:pic>
        <p:nvPicPr>
          <p:cNvPr id="51" name="Picture 50"/>
          <p:cNvPicPr>
            <a:picLocks noChangeAspect="1"/>
          </p:cNvPicPr>
          <p:nvPr/>
        </p:nvPicPr>
        <p:blipFill>
          <a:blip r:embed="rId6"/>
          <a:stretch>
            <a:fillRect/>
          </a:stretch>
        </p:blipFill>
        <p:spPr>
          <a:xfrm>
            <a:off x="192425" y="3402780"/>
            <a:ext cx="582515" cy="582515"/>
          </a:xfrm>
          <a:prstGeom prst="rect">
            <a:avLst/>
          </a:prstGeom>
        </p:spPr>
      </p:pic>
      <p:pic>
        <p:nvPicPr>
          <p:cNvPr id="52" name="Picture 51"/>
          <p:cNvPicPr>
            <a:picLocks noChangeAspect="1"/>
          </p:cNvPicPr>
          <p:nvPr/>
        </p:nvPicPr>
        <p:blipFill>
          <a:blip r:embed="rId7"/>
          <a:stretch>
            <a:fillRect/>
          </a:stretch>
        </p:blipFill>
        <p:spPr>
          <a:xfrm>
            <a:off x="207584" y="4659961"/>
            <a:ext cx="582515" cy="582515"/>
          </a:xfrm>
          <a:prstGeom prst="rect">
            <a:avLst/>
          </a:prstGeom>
        </p:spPr>
      </p:pic>
      <p:pic>
        <p:nvPicPr>
          <p:cNvPr id="53" name="Picture 52"/>
          <p:cNvPicPr>
            <a:picLocks noChangeAspect="1"/>
          </p:cNvPicPr>
          <p:nvPr/>
        </p:nvPicPr>
        <p:blipFill>
          <a:blip r:embed="rId8"/>
          <a:stretch>
            <a:fillRect/>
          </a:stretch>
        </p:blipFill>
        <p:spPr>
          <a:xfrm>
            <a:off x="204379" y="5548703"/>
            <a:ext cx="582515" cy="582515"/>
          </a:xfrm>
          <a:prstGeom prst="rect">
            <a:avLst/>
          </a:prstGeom>
        </p:spPr>
      </p:pic>
      <p:cxnSp>
        <p:nvCxnSpPr>
          <p:cNvPr id="54" name="Straight Connector 53"/>
          <p:cNvCxnSpPr>
            <a:stCxn id="33" idx="3"/>
            <a:endCxn id="34" idx="1"/>
          </p:cNvCxnSpPr>
          <p:nvPr/>
        </p:nvCxnSpPr>
        <p:spPr>
          <a:xfrm flipV="1">
            <a:off x="2168353" y="1630783"/>
            <a:ext cx="382693" cy="4261"/>
          </a:xfrm>
          <a:prstGeom prst="line">
            <a:avLst/>
          </a:prstGeom>
          <a:ln>
            <a:solidFill>
              <a:srgbClr val="1F547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8" idx="3"/>
            <a:endCxn id="20" idx="1"/>
          </p:cNvCxnSpPr>
          <p:nvPr/>
        </p:nvCxnSpPr>
        <p:spPr>
          <a:xfrm flipV="1">
            <a:off x="2168353" y="2474412"/>
            <a:ext cx="382694" cy="701"/>
          </a:xfrm>
          <a:prstGeom prst="line">
            <a:avLst/>
          </a:prstGeom>
          <a:ln>
            <a:solidFill>
              <a:srgbClr val="1F547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3"/>
            <a:endCxn id="23" idx="1"/>
          </p:cNvCxnSpPr>
          <p:nvPr/>
        </p:nvCxnSpPr>
        <p:spPr>
          <a:xfrm>
            <a:off x="2298689" y="3715483"/>
            <a:ext cx="252358" cy="1798"/>
          </a:xfrm>
          <a:prstGeom prst="line">
            <a:avLst/>
          </a:prstGeom>
          <a:ln>
            <a:solidFill>
              <a:srgbClr val="1F547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18" idx="3"/>
            <a:endCxn id="26" idx="1"/>
          </p:cNvCxnSpPr>
          <p:nvPr/>
        </p:nvCxnSpPr>
        <p:spPr>
          <a:xfrm>
            <a:off x="2168353" y="4955617"/>
            <a:ext cx="382694" cy="1880"/>
          </a:xfrm>
          <a:prstGeom prst="line">
            <a:avLst/>
          </a:prstGeom>
          <a:ln>
            <a:solidFill>
              <a:srgbClr val="1F547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19" idx="3"/>
            <a:endCxn id="29" idx="1"/>
          </p:cNvCxnSpPr>
          <p:nvPr/>
        </p:nvCxnSpPr>
        <p:spPr>
          <a:xfrm>
            <a:off x="2089474" y="5850544"/>
            <a:ext cx="461573" cy="4007"/>
          </a:xfrm>
          <a:prstGeom prst="line">
            <a:avLst/>
          </a:prstGeom>
          <a:ln>
            <a:solidFill>
              <a:srgbClr val="1F547A"/>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85" idx="2"/>
            <a:endCxn id="89" idx="2"/>
          </p:cNvCxnSpPr>
          <p:nvPr/>
        </p:nvCxnSpPr>
        <p:spPr>
          <a:xfrm flipH="1">
            <a:off x="11052410" y="1092101"/>
            <a:ext cx="20218" cy="5099170"/>
          </a:xfrm>
          <a:prstGeom prst="line">
            <a:avLst/>
          </a:prstGeom>
          <a:ln w="28575">
            <a:solidFill>
              <a:schemeClr val="accent5">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bwMode="gray">
          <a:xfrm>
            <a:off x="10351776" y="739791"/>
            <a:ext cx="1441703" cy="352310"/>
          </a:xfrm>
          <a:prstGeom prst="rect">
            <a:avLst/>
          </a:prstGeom>
        </p:spPr>
        <p:txBody>
          <a:bodyPr vert="horz" wrap="square" lIns="91440" tIns="45720" rIns="91440" bIns="45720" rtlCol="0" anchor="ctr">
            <a:noAutofit/>
          </a:bodyPr>
          <a:lstStyle/>
          <a:p>
            <a:pPr algn="ctr"/>
            <a:r>
              <a:rPr lang="en-IN" sz="1600" b="1" dirty="0" smtClean="0">
                <a:solidFill>
                  <a:srgbClr val="FEC306">
                    <a:lumMod val="50000"/>
                  </a:srgbClr>
                </a:solidFill>
              </a:rPr>
              <a:t>Beyond Dec</a:t>
            </a:r>
          </a:p>
        </p:txBody>
      </p:sp>
      <p:sp>
        <p:nvSpPr>
          <p:cNvPr id="86" name="Rectangle 85"/>
          <p:cNvSpPr/>
          <p:nvPr/>
        </p:nvSpPr>
        <p:spPr>
          <a:xfrm>
            <a:off x="10130533" y="2024501"/>
            <a:ext cx="1843753" cy="885308"/>
          </a:xfrm>
          <a:prstGeom prst="rect">
            <a:avLst/>
          </a:prstGeom>
          <a:solidFill>
            <a:schemeClr val="accent5">
              <a:lumMod val="20000"/>
              <a:lumOff val="80000"/>
            </a:schemeClr>
          </a:solidFill>
          <a:ln w="19050">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solidFill>
                <a:prstClr val="white"/>
              </a:solidFill>
            </a:endParaRPr>
          </a:p>
        </p:txBody>
      </p:sp>
      <p:sp>
        <p:nvSpPr>
          <p:cNvPr id="87" name="Rectangle 86"/>
          <p:cNvSpPr/>
          <p:nvPr/>
        </p:nvSpPr>
        <p:spPr>
          <a:xfrm>
            <a:off x="10130533" y="3012006"/>
            <a:ext cx="1843753" cy="1396035"/>
          </a:xfrm>
          <a:prstGeom prst="rect">
            <a:avLst/>
          </a:prstGeom>
          <a:solidFill>
            <a:schemeClr val="accent5">
              <a:lumMod val="20000"/>
              <a:lumOff val="80000"/>
            </a:schemeClr>
          </a:solidFill>
          <a:ln w="19050">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solidFill>
                <a:prstClr val="white"/>
              </a:solidFill>
            </a:endParaRPr>
          </a:p>
        </p:txBody>
      </p:sp>
      <p:sp>
        <p:nvSpPr>
          <p:cNvPr id="88" name="Rectangle 87"/>
          <p:cNvSpPr/>
          <p:nvPr/>
        </p:nvSpPr>
        <p:spPr>
          <a:xfrm>
            <a:off x="10130533" y="4507586"/>
            <a:ext cx="1843753" cy="885308"/>
          </a:xfrm>
          <a:prstGeom prst="rect">
            <a:avLst/>
          </a:prstGeom>
          <a:solidFill>
            <a:schemeClr val="accent5">
              <a:lumMod val="20000"/>
              <a:lumOff val="80000"/>
            </a:schemeClr>
          </a:solidFill>
          <a:ln w="19050">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solidFill>
                <a:prstClr val="white"/>
              </a:solidFill>
            </a:endParaRPr>
          </a:p>
        </p:txBody>
      </p:sp>
      <p:sp>
        <p:nvSpPr>
          <p:cNvPr id="89" name="Rectangle 88"/>
          <p:cNvSpPr/>
          <p:nvPr/>
        </p:nvSpPr>
        <p:spPr>
          <a:xfrm>
            <a:off x="10130533" y="5503317"/>
            <a:ext cx="1843753" cy="687954"/>
          </a:xfrm>
          <a:prstGeom prst="rect">
            <a:avLst/>
          </a:prstGeom>
          <a:solidFill>
            <a:schemeClr val="accent5">
              <a:lumMod val="20000"/>
              <a:lumOff val="80000"/>
            </a:schemeClr>
          </a:solidFill>
          <a:ln w="19050">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solidFill>
                <a:prstClr val="white"/>
              </a:solidFill>
            </a:endParaRPr>
          </a:p>
        </p:txBody>
      </p:sp>
      <p:sp>
        <p:nvSpPr>
          <p:cNvPr id="90" name="Rectangle 89"/>
          <p:cNvSpPr/>
          <p:nvPr/>
        </p:nvSpPr>
        <p:spPr>
          <a:xfrm>
            <a:off x="10130533" y="2065052"/>
            <a:ext cx="1843753" cy="461665"/>
          </a:xfrm>
          <a:prstGeom prst="rect">
            <a:avLst/>
          </a:prstGeom>
        </p:spPr>
        <p:txBody>
          <a:bodyPr wrap="square">
            <a:spAutoFit/>
          </a:bodyPr>
          <a:lstStyle/>
          <a:p>
            <a:pPr marL="171450" indent="-171450">
              <a:buFont typeface="Arial" panose="020B0604020202020204" pitchFamily="34" charset="0"/>
              <a:buChar char="•"/>
            </a:pPr>
            <a:r>
              <a:rPr lang="en-IN" sz="1200" dirty="0" smtClean="0">
                <a:solidFill>
                  <a:srgbClr val="000000"/>
                </a:solidFill>
              </a:rPr>
              <a:t>Online-offline integration</a:t>
            </a:r>
            <a:endParaRPr lang="en-IN" sz="1200" dirty="0">
              <a:solidFill>
                <a:srgbClr val="000000"/>
              </a:solidFill>
            </a:endParaRPr>
          </a:p>
        </p:txBody>
      </p:sp>
      <p:sp>
        <p:nvSpPr>
          <p:cNvPr id="91" name="Rectangle 90"/>
          <p:cNvSpPr/>
          <p:nvPr/>
        </p:nvSpPr>
        <p:spPr>
          <a:xfrm>
            <a:off x="10130533" y="3029810"/>
            <a:ext cx="1843753" cy="1107996"/>
          </a:xfrm>
          <a:prstGeom prst="rect">
            <a:avLst/>
          </a:prstGeom>
        </p:spPr>
        <p:txBody>
          <a:bodyPr wrap="square">
            <a:spAutoFit/>
          </a:bodyPr>
          <a:lstStyle/>
          <a:p>
            <a:pPr marL="171450" indent="-171450">
              <a:buFont typeface="Arial" panose="020B0604020202020204" pitchFamily="34" charset="0"/>
              <a:buChar char="•"/>
            </a:pPr>
            <a:r>
              <a:rPr lang="en-US" sz="1100" dirty="0">
                <a:solidFill>
                  <a:srgbClr val="000000"/>
                </a:solidFill>
              </a:rPr>
              <a:t>Product &amp; Offer Recommendations (Next best Offer)</a:t>
            </a:r>
          </a:p>
          <a:p>
            <a:pPr marL="171450" indent="-171450">
              <a:buFont typeface="Arial" panose="020B0604020202020204" pitchFamily="34" charset="0"/>
              <a:buChar char="•"/>
            </a:pPr>
            <a:r>
              <a:rPr lang="en-US" sz="1100" dirty="0">
                <a:solidFill>
                  <a:srgbClr val="000000"/>
                </a:solidFill>
              </a:rPr>
              <a:t>Supply Chain Analytics</a:t>
            </a:r>
          </a:p>
          <a:p>
            <a:pPr marL="171450" indent="-171450">
              <a:buFont typeface="Arial" panose="020B0604020202020204" pitchFamily="34" charset="0"/>
              <a:buChar char="•"/>
            </a:pPr>
            <a:r>
              <a:rPr lang="en-US" sz="1100" dirty="0">
                <a:solidFill>
                  <a:srgbClr val="000000"/>
                </a:solidFill>
              </a:rPr>
              <a:t>Workforce Analytics</a:t>
            </a:r>
          </a:p>
          <a:p>
            <a:pPr marL="171450" indent="-171450">
              <a:buFont typeface="Arial" panose="020B0604020202020204" pitchFamily="34" charset="0"/>
              <a:buChar char="•"/>
            </a:pPr>
            <a:r>
              <a:rPr lang="en-US" sz="1100" dirty="0">
                <a:solidFill>
                  <a:srgbClr val="000000"/>
                </a:solidFill>
              </a:rPr>
              <a:t>Digital Analytics </a:t>
            </a:r>
          </a:p>
        </p:txBody>
      </p:sp>
      <p:sp>
        <p:nvSpPr>
          <p:cNvPr id="92" name="Rectangle 91"/>
          <p:cNvSpPr/>
          <p:nvPr/>
        </p:nvSpPr>
        <p:spPr>
          <a:xfrm>
            <a:off x="10115503" y="5503317"/>
            <a:ext cx="1853533" cy="430887"/>
          </a:xfrm>
          <a:prstGeom prst="rect">
            <a:avLst/>
          </a:prstGeom>
        </p:spPr>
        <p:txBody>
          <a:bodyPr wrap="square">
            <a:spAutoFit/>
          </a:bodyPr>
          <a:lstStyle/>
          <a:p>
            <a:pPr marL="171450" indent="-171450">
              <a:buFont typeface="Arial" panose="020B0604020202020204" pitchFamily="34" charset="0"/>
              <a:buChar char="•"/>
            </a:pPr>
            <a:r>
              <a:rPr lang="en-IN" sz="1100" dirty="0" smtClean="0">
                <a:solidFill>
                  <a:srgbClr val="000000"/>
                </a:solidFill>
              </a:rPr>
              <a:t>Comprehensive Value Tracking</a:t>
            </a:r>
            <a:endParaRPr lang="en-IN" sz="1100" dirty="0">
              <a:solidFill>
                <a:srgbClr val="000000"/>
              </a:solidFill>
            </a:endParaRPr>
          </a:p>
        </p:txBody>
      </p:sp>
      <p:sp>
        <p:nvSpPr>
          <p:cNvPr id="93" name="Rectangle 92"/>
          <p:cNvSpPr/>
          <p:nvPr/>
        </p:nvSpPr>
        <p:spPr>
          <a:xfrm>
            <a:off x="10130534" y="4521081"/>
            <a:ext cx="1843752" cy="600164"/>
          </a:xfrm>
          <a:prstGeom prst="rect">
            <a:avLst/>
          </a:prstGeom>
        </p:spPr>
        <p:txBody>
          <a:bodyPr wrap="square">
            <a:spAutoFit/>
          </a:bodyPr>
          <a:lstStyle/>
          <a:p>
            <a:pPr marL="171450" indent="-171450">
              <a:buFont typeface="Arial" panose="020B0604020202020204" pitchFamily="34" charset="0"/>
              <a:buChar char="•"/>
            </a:pPr>
            <a:r>
              <a:rPr lang="en-IN" sz="1100" dirty="0">
                <a:solidFill>
                  <a:srgbClr val="000000"/>
                </a:solidFill>
              </a:rPr>
              <a:t>Forecasting and what-if </a:t>
            </a:r>
            <a:r>
              <a:rPr lang="en-IN" sz="1100" dirty="0" smtClean="0">
                <a:solidFill>
                  <a:srgbClr val="000000"/>
                </a:solidFill>
              </a:rPr>
              <a:t>scenarios</a:t>
            </a:r>
          </a:p>
          <a:p>
            <a:pPr marL="171450" indent="-171450">
              <a:buFont typeface="Arial" panose="020B0604020202020204" pitchFamily="34" charset="0"/>
              <a:buChar char="•"/>
            </a:pPr>
            <a:endParaRPr lang="en-IN" sz="1100" dirty="0">
              <a:solidFill>
                <a:srgbClr val="000000"/>
              </a:solidFill>
            </a:endParaRPr>
          </a:p>
        </p:txBody>
      </p:sp>
    </p:spTree>
    <p:extLst>
      <p:ext uri="{BB962C8B-B14F-4D97-AF65-F5344CB8AC3E}">
        <p14:creationId xmlns:p14="http://schemas.microsoft.com/office/powerpoint/2010/main" val="8922115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Rounded Rectangle 166"/>
          <p:cNvSpPr/>
          <p:nvPr/>
        </p:nvSpPr>
        <p:spPr>
          <a:xfrm>
            <a:off x="8965571" y="1175657"/>
            <a:ext cx="2808000" cy="464457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66" name="Rounded Rectangle 165"/>
          <p:cNvSpPr/>
          <p:nvPr/>
        </p:nvSpPr>
        <p:spPr>
          <a:xfrm>
            <a:off x="6086147" y="1175657"/>
            <a:ext cx="2808000" cy="464457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65" name="Rounded Rectangle 164"/>
          <p:cNvSpPr/>
          <p:nvPr/>
        </p:nvSpPr>
        <p:spPr>
          <a:xfrm>
            <a:off x="3201772" y="1175657"/>
            <a:ext cx="2808000" cy="464457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63" name="Rounded Rectangle 162"/>
          <p:cNvSpPr/>
          <p:nvPr/>
        </p:nvSpPr>
        <p:spPr>
          <a:xfrm>
            <a:off x="333827" y="1175657"/>
            <a:ext cx="2808000" cy="464457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6899" y="6378301"/>
            <a:ext cx="12192000" cy="232833"/>
          </a:xfrm>
          <a:prstGeom prst="rect">
            <a:avLst/>
          </a:prstGeom>
        </p:spPr>
      </p:pic>
      <p:grpSp>
        <p:nvGrpSpPr>
          <p:cNvPr id="7" name="Group 6"/>
          <p:cNvGrpSpPr/>
          <p:nvPr/>
        </p:nvGrpSpPr>
        <p:grpSpPr>
          <a:xfrm>
            <a:off x="1" y="267843"/>
            <a:ext cx="12192000" cy="461665"/>
            <a:chOff x="1" y="322556"/>
            <a:chExt cx="12192000" cy="461665"/>
          </a:xfrm>
        </p:grpSpPr>
        <p:cxnSp>
          <p:nvCxnSpPr>
            <p:cNvPr id="8" name="Straight Connector 7"/>
            <p:cNvCxnSpPr/>
            <p:nvPr/>
          </p:nvCxnSpPr>
          <p:spPr>
            <a:xfrm>
              <a:off x="1" y="567627"/>
              <a:ext cx="1219200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77953" y="322556"/>
              <a:ext cx="10402591" cy="461665"/>
            </a:xfrm>
            <a:prstGeom prst="rect">
              <a:avLst/>
            </a:prstGeom>
            <a:solidFill>
              <a:schemeClr val="bg1"/>
            </a:solidFill>
          </p:spPr>
          <p:txBody>
            <a:bodyPr wrap="none" anchor="ctr">
              <a:spAutoFit/>
            </a:bodyPr>
            <a:lstStyle/>
            <a:p>
              <a:pPr algn="ctr"/>
              <a:r>
                <a:rPr lang="en-IN" sz="2400" b="1" dirty="0" smtClean="0">
                  <a:solidFill>
                    <a:srgbClr val="0070C0"/>
                  </a:solidFill>
                  <a:latin typeface="Leelawadee UI" panose="020B0502040204020203" pitchFamily="34" charset="-34"/>
                  <a:cs typeface="Leelawadee UI" panose="020B0502040204020203" pitchFamily="34" charset="-34"/>
                </a:rPr>
                <a:t>Building Foundation: Capabilities Built for E2E Campaign Management</a:t>
              </a:r>
            </a:p>
          </p:txBody>
        </p:sp>
      </p:grpSp>
      <p:grpSp>
        <p:nvGrpSpPr>
          <p:cNvPr id="66" name="Group 65"/>
          <p:cNvGrpSpPr/>
          <p:nvPr/>
        </p:nvGrpSpPr>
        <p:grpSpPr>
          <a:xfrm>
            <a:off x="460345" y="1773022"/>
            <a:ext cx="2545558" cy="1800000"/>
            <a:chOff x="3867731" y="2489358"/>
            <a:chExt cx="2545558" cy="1800000"/>
          </a:xfrm>
        </p:grpSpPr>
        <p:pic>
          <p:nvPicPr>
            <p:cNvPr id="62" name="Picture 6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67731" y="2525136"/>
              <a:ext cx="697190" cy="1312357"/>
            </a:xfrm>
            <a:prstGeom prst="rect">
              <a:avLst/>
            </a:prstGeom>
          </p:spPr>
        </p:pic>
        <p:sp>
          <p:nvSpPr>
            <p:cNvPr id="64" name="Oval 63"/>
            <p:cNvSpPr/>
            <p:nvPr/>
          </p:nvSpPr>
          <p:spPr>
            <a:xfrm>
              <a:off x="4613289" y="2489358"/>
              <a:ext cx="1800000" cy="1800000"/>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5" name="TextBox 64"/>
            <p:cNvSpPr txBox="1"/>
            <p:nvPr/>
          </p:nvSpPr>
          <p:spPr bwMode="gray">
            <a:xfrm>
              <a:off x="4726465" y="3021146"/>
              <a:ext cx="1209448" cy="631597"/>
            </a:xfrm>
            <a:prstGeom prst="rect">
              <a:avLst/>
            </a:prstGeom>
          </p:spPr>
          <p:txBody>
            <a:bodyPr vert="horz" wrap="square" lIns="91440" tIns="45720" rIns="91440" bIns="45720" rtlCol="0" anchor="ctr">
              <a:noAutofit/>
            </a:bodyPr>
            <a:lstStyle/>
            <a:p>
              <a:r>
                <a:rPr lang="en-IN" b="1" dirty="0" smtClean="0">
                  <a:solidFill>
                    <a:srgbClr val="000000"/>
                  </a:solidFill>
                  <a:latin typeface="Century Gothic" panose="020B0502020202020204" pitchFamily="34" charset="0"/>
                </a:rPr>
                <a:t>Creative Design</a:t>
              </a:r>
            </a:p>
          </p:txBody>
        </p:sp>
      </p:grpSp>
      <p:sp>
        <p:nvSpPr>
          <p:cNvPr id="168" name="Rounded Rectangle 167"/>
          <p:cNvSpPr/>
          <p:nvPr/>
        </p:nvSpPr>
        <p:spPr>
          <a:xfrm>
            <a:off x="420270" y="3947885"/>
            <a:ext cx="2628000" cy="1770743"/>
          </a:xfrm>
          <a:prstGeom prst="roundRect">
            <a:avLst>
              <a:gd name="adj" fmla="val 265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109" name="Group 108"/>
          <p:cNvGrpSpPr/>
          <p:nvPr/>
        </p:nvGrpSpPr>
        <p:grpSpPr>
          <a:xfrm>
            <a:off x="6234943" y="1405480"/>
            <a:ext cx="2581520" cy="2166034"/>
            <a:chOff x="3569174" y="3207437"/>
            <a:chExt cx="2581520" cy="2166034"/>
          </a:xfrm>
        </p:grpSpPr>
        <p:grpSp>
          <p:nvGrpSpPr>
            <p:cNvPr id="67" name="Group 66"/>
            <p:cNvGrpSpPr/>
            <p:nvPr/>
          </p:nvGrpSpPr>
          <p:grpSpPr>
            <a:xfrm>
              <a:off x="4350694" y="3573471"/>
              <a:ext cx="1800000" cy="1800000"/>
              <a:chOff x="4497177" y="2489358"/>
              <a:chExt cx="1800000" cy="1800000"/>
            </a:xfrm>
          </p:grpSpPr>
          <p:sp>
            <p:nvSpPr>
              <p:cNvPr id="70" name="Oval 69"/>
              <p:cNvSpPr/>
              <p:nvPr/>
            </p:nvSpPr>
            <p:spPr>
              <a:xfrm>
                <a:off x="4497177" y="2489358"/>
                <a:ext cx="1800000" cy="1800000"/>
              </a:xfrm>
              <a:prstGeom prst="ellipse">
                <a:avLst/>
              </a:prstGeom>
              <a:solidFill>
                <a:schemeClr val="bg1"/>
              </a:solidFill>
              <a:ln w="76200">
                <a:solidFill>
                  <a:srgbClr val="58BB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71" name="TextBox 70"/>
              <p:cNvSpPr txBox="1"/>
              <p:nvPr/>
            </p:nvSpPr>
            <p:spPr bwMode="gray">
              <a:xfrm>
                <a:off x="4667711" y="3029960"/>
                <a:ext cx="1388281" cy="631597"/>
              </a:xfrm>
              <a:prstGeom prst="rect">
                <a:avLst/>
              </a:prstGeom>
            </p:spPr>
            <p:txBody>
              <a:bodyPr vert="horz" wrap="square" lIns="91440" tIns="45720" rIns="91440" bIns="45720" rtlCol="0" anchor="ctr">
                <a:noAutofit/>
              </a:bodyPr>
              <a:lstStyle/>
              <a:p>
                <a:r>
                  <a:rPr lang="en-IN" b="1" dirty="0" smtClean="0">
                    <a:solidFill>
                      <a:srgbClr val="000000"/>
                    </a:solidFill>
                    <a:latin typeface="Century Gothic" panose="020B0502020202020204" pitchFamily="34" charset="0"/>
                  </a:rPr>
                  <a:t>HTML and Hosting</a:t>
                </a:r>
              </a:p>
            </p:txBody>
          </p:sp>
        </p:grpSp>
        <p:grpSp>
          <p:nvGrpSpPr>
            <p:cNvPr id="103" name="Group 102"/>
            <p:cNvGrpSpPr/>
            <p:nvPr/>
          </p:nvGrpSpPr>
          <p:grpSpPr>
            <a:xfrm>
              <a:off x="3569174" y="4105752"/>
              <a:ext cx="847339" cy="875765"/>
              <a:chOff x="3681146" y="3626296"/>
              <a:chExt cx="847339" cy="875765"/>
            </a:xfrm>
          </p:grpSpPr>
          <p:pic>
            <p:nvPicPr>
              <p:cNvPr id="98" name="Picture 97"/>
              <p:cNvPicPr>
                <a:picLocks noChangeAspect="1"/>
              </p:cNvPicPr>
              <p:nvPr/>
            </p:nvPicPr>
            <p:blipFill>
              <a:blip r:embed="rId4"/>
              <a:stretch>
                <a:fillRect/>
              </a:stretch>
            </p:blipFill>
            <p:spPr>
              <a:xfrm>
                <a:off x="3681146" y="3626296"/>
                <a:ext cx="847339" cy="680966"/>
              </a:xfrm>
              <a:prstGeom prst="rect">
                <a:avLst/>
              </a:prstGeom>
            </p:spPr>
          </p:pic>
          <p:pic>
            <p:nvPicPr>
              <p:cNvPr id="94" name="Picture 93"/>
              <p:cNvPicPr>
                <a:picLocks noChangeAspect="1"/>
              </p:cNvPicPr>
              <p:nvPr/>
            </p:nvPicPr>
            <p:blipFill>
              <a:blip r:embed="rId5"/>
              <a:stretch>
                <a:fillRect/>
              </a:stretch>
            </p:blipFill>
            <p:spPr>
              <a:xfrm>
                <a:off x="3839740" y="4088432"/>
                <a:ext cx="408874" cy="413629"/>
              </a:xfrm>
              <a:prstGeom prst="rect">
                <a:avLst/>
              </a:prstGeom>
            </p:spPr>
          </p:pic>
        </p:grpSp>
        <p:sp>
          <p:nvSpPr>
            <p:cNvPr id="99" name="Rectangle 98"/>
            <p:cNvSpPr/>
            <p:nvPr/>
          </p:nvSpPr>
          <p:spPr>
            <a:xfrm rot="1860000">
              <a:off x="4070400" y="3739204"/>
              <a:ext cx="262597" cy="339720"/>
            </a:xfrm>
            <a:prstGeom prst="rect">
              <a:avLst/>
            </a:prstGeom>
            <a:solidFill>
              <a:schemeClr val="accent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0" name="Rectangle 99"/>
            <p:cNvSpPr/>
            <p:nvPr/>
          </p:nvSpPr>
          <p:spPr>
            <a:xfrm rot="-1020000">
              <a:off x="4200143" y="3424058"/>
              <a:ext cx="158745" cy="245958"/>
            </a:xfrm>
            <a:prstGeom prst="rect">
              <a:avLst/>
            </a:prstGeom>
            <a:solidFill>
              <a:schemeClr val="bg1">
                <a:lumMod val="8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1" name="Rectangle 100"/>
            <p:cNvSpPr/>
            <p:nvPr/>
          </p:nvSpPr>
          <p:spPr>
            <a:xfrm rot="900000">
              <a:off x="4441856" y="3490294"/>
              <a:ext cx="158745" cy="245958"/>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2" name="Rectangle 101"/>
            <p:cNvSpPr/>
            <p:nvPr/>
          </p:nvSpPr>
          <p:spPr>
            <a:xfrm rot="19920000">
              <a:off x="4567590" y="3207437"/>
              <a:ext cx="108000" cy="180000"/>
            </a:xfrm>
            <a:prstGeom prst="rect">
              <a:avLst/>
            </a:prstGeom>
            <a:solidFill>
              <a:srgbClr val="58BBDA"/>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4" name="Rectangle 103"/>
            <p:cNvSpPr/>
            <p:nvPr/>
          </p:nvSpPr>
          <p:spPr>
            <a:xfrm rot="1500000">
              <a:off x="4846692" y="3337223"/>
              <a:ext cx="108000" cy="180000"/>
            </a:xfrm>
            <a:prstGeom prst="rect">
              <a:avLst/>
            </a:prstGeom>
            <a:solidFill>
              <a:schemeClr val="accent1">
                <a:lumMod val="7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5" name="Rectangle 104"/>
            <p:cNvSpPr/>
            <p:nvPr/>
          </p:nvSpPr>
          <p:spPr>
            <a:xfrm rot="3840000">
              <a:off x="3905935" y="3621116"/>
              <a:ext cx="108000" cy="180000"/>
            </a:xfrm>
            <a:prstGeom prst="rect">
              <a:avLst/>
            </a:prstGeom>
            <a:solidFill>
              <a:srgbClr val="58BBDA"/>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110" name="Group 109"/>
          <p:cNvGrpSpPr/>
          <p:nvPr/>
        </p:nvGrpSpPr>
        <p:grpSpPr>
          <a:xfrm>
            <a:off x="8985323" y="1390663"/>
            <a:ext cx="2626065" cy="2181907"/>
            <a:chOff x="6637944" y="1871787"/>
            <a:chExt cx="2626065" cy="2181907"/>
          </a:xfrm>
        </p:grpSpPr>
        <p:grpSp>
          <p:nvGrpSpPr>
            <p:cNvPr id="77" name="Group 76"/>
            <p:cNvGrpSpPr/>
            <p:nvPr/>
          </p:nvGrpSpPr>
          <p:grpSpPr>
            <a:xfrm>
              <a:off x="7464009" y="2253694"/>
              <a:ext cx="1800000" cy="1800000"/>
              <a:chOff x="4497177" y="2489358"/>
              <a:chExt cx="1800000" cy="1800000"/>
            </a:xfrm>
          </p:grpSpPr>
          <p:sp>
            <p:nvSpPr>
              <p:cNvPr id="79" name="Oval 78"/>
              <p:cNvSpPr/>
              <p:nvPr/>
            </p:nvSpPr>
            <p:spPr>
              <a:xfrm>
                <a:off x="4497177" y="2489358"/>
                <a:ext cx="1800000" cy="1800000"/>
              </a:xfrm>
              <a:prstGeom prst="ellipse">
                <a:avLst/>
              </a:prstGeom>
              <a:solidFill>
                <a:schemeClr val="bg1"/>
              </a:solidFill>
              <a:ln w="76200">
                <a:solidFill>
                  <a:srgbClr val="5CCD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80" name="TextBox 79"/>
              <p:cNvSpPr txBox="1"/>
              <p:nvPr/>
            </p:nvSpPr>
            <p:spPr bwMode="gray">
              <a:xfrm>
                <a:off x="4622854" y="2998100"/>
                <a:ext cx="1388281" cy="631597"/>
              </a:xfrm>
              <a:prstGeom prst="rect">
                <a:avLst/>
              </a:prstGeom>
            </p:spPr>
            <p:txBody>
              <a:bodyPr vert="horz" wrap="square" lIns="91440" tIns="45720" rIns="91440" bIns="45720" rtlCol="0" anchor="ctr">
                <a:noAutofit/>
              </a:bodyPr>
              <a:lstStyle/>
              <a:p>
                <a:r>
                  <a:rPr lang="en-IN" b="1" dirty="0" smtClean="0">
                    <a:solidFill>
                      <a:srgbClr val="000000"/>
                    </a:solidFill>
                    <a:latin typeface="Century Gothic" panose="020B0502020202020204" pitchFamily="34" charset="0"/>
                  </a:rPr>
                  <a:t>Campaign Delivery</a:t>
                </a:r>
              </a:p>
            </p:txBody>
          </p:sp>
        </p:grpSp>
        <p:pic>
          <p:nvPicPr>
            <p:cNvPr id="84" name="Picture 83"/>
            <p:cNvPicPr>
              <a:picLocks noChangeAspect="1"/>
            </p:cNvPicPr>
            <p:nvPr/>
          </p:nvPicPr>
          <p:blipFill>
            <a:blip r:embed="rId6">
              <a:duotone>
                <a:schemeClr val="accent1">
                  <a:shade val="45000"/>
                  <a:satMod val="135000"/>
                </a:schemeClr>
                <a:prstClr val="white"/>
              </a:duotone>
            </a:blip>
            <a:stretch>
              <a:fillRect/>
            </a:stretch>
          </p:blipFill>
          <p:spPr>
            <a:xfrm rot="21000218">
              <a:off x="6637944" y="2557929"/>
              <a:ext cx="1188823" cy="627942"/>
            </a:xfrm>
            <a:prstGeom prst="rect">
              <a:avLst/>
            </a:prstGeom>
          </p:spPr>
        </p:pic>
        <p:pic>
          <p:nvPicPr>
            <p:cNvPr id="106" name="Picture 105"/>
            <p:cNvPicPr>
              <a:picLocks noChangeAspect="1"/>
            </p:cNvPicPr>
            <p:nvPr/>
          </p:nvPicPr>
          <p:blipFill>
            <a:blip r:embed="rId7">
              <a:duotone>
                <a:prstClr val="black"/>
                <a:schemeClr val="tx2">
                  <a:tint val="45000"/>
                  <a:satMod val="400000"/>
                </a:schemeClr>
              </a:duotone>
            </a:blip>
            <a:stretch>
              <a:fillRect/>
            </a:stretch>
          </p:blipFill>
          <p:spPr>
            <a:xfrm rot="1720561">
              <a:off x="7139669" y="2213454"/>
              <a:ext cx="457068" cy="274727"/>
            </a:xfrm>
            <a:prstGeom prst="rect">
              <a:avLst/>
            </a:prstGeom>
          </p:spPr>
        </p:pic>
        <p:pic>
          <p:nvPicPr>
            <p:cNvPr id="107" name="Picture 106"/>
            <p:cNvPicPr>
              <a:picLocks noChangeAspect="1"/>
            </p:cNvPicPr>
            <p:nvPr/>
          </p:nvPicPr>
          <p:blipFill>
            <a:blip r:embed="rId7">
              <a:duotone>
                <a:prstClr val="black"/>
                <a:schemeClr val="accent1">
                  <a:tint val="45000"/>
                  <a:satMod val="400000"/>
                </a:schemeClr>
              </a:duotone>
            </a:blip>
            <a:stretch>
              <a:fillRect/>
            </a:stretch>
          </p:blipFill>
          <p:spPr>
            <a:xfrm rot="19628002">
              <a:off x="7598495" y="1917779"/>
              <a:ext cx="337194" cy="202675"/>
            </a:xfrm>
            <a:prstGeom prst="rect">
              <a:avLst/>
            </a:prstGeom>
          </p:spPr>
        </p:pic>
        <p:pic>
          <p:nvPicPr>
            <p:cNvPr id="108" name="Picture 107"/>
            <p:cNvPicPr>
              <a:picLocks noChangeAspect="1"/>
            </p:cNvPicPr>
            <p:nvPr/>
          </p:nvPicPr>
          <p:blipFill>
            <a:blip r:embed="rId8">
              <a:duotone>
                <a:prstClr val="black"/>
                <a:schemeClr val="accent1">
                  <a:tint val="45000"/>
                  <a:satMod val="400000"/>
                </a:schemeClr>
              </a:duotone>
              <a:extLst>
                <a:ext uri="{BEBA8EAE-BF5A-486C-A8C5-ECC9F3942E4B}">
                  <a14:imgProps xmlns:a14="http://schemas.microsoft.com/office/drawing/2010/main">
                    <a14:imgLayer r:embed="rId9">
                      <a14:imgEffect>
                        <a14:brightnessContrast bright="-40000" contrast="-40000"/>
                      </a14:imgEffect>
                    </a14:imgLayer>
                  </a14:imgProps>
                </a:ext>
              </a:extLst>
            </a:blip>
            <a:stretch>
              <a:fillRect/>
            </a:stretch>
          </p:blipFill>
          <p:spPr>
            <a:xfrm rot="1260610">
              <a:off x="8084042" y="1871787"/>
              <a:ext cx="399572" cy="240168"/>
            </a:xfrm>
            <a:prstGeom prst="rect">
              <a:avLst/>
            </a:prstGeom>
          </p:spPr>
        </p:pic>
      </p:grpSp>
      <p:sp>
        <p:nvSpPr>
          <p:cNvPr id="117" name="TextBox 116"/>
          <p:cNvSpPr txBox="1"/>
          <p:nvPr/>
        </p:nvSpPr>
        <p:spPr bwMode="gray">
          <a:xfrm>
            <a:off x="420271" y="4252862"/>
            <a:ext cx="2628000" cy="1062058"/>
          </a:xfrm>
          <a:prstGeom prst="rect">
            <a:avLst/>
          </a:prstGeom>
        </p:spPr>
        <p:txBody>
          <a:bodyPr vert="horz" wrap="square" lIns="91440" tIns="45720" rIns="91440" bIns="45720" rtlCol="0" anchor="ctr">
            <a:noAutofit/>
          </a:bodyPr>
          <a:lstStyle/>
          <a:p>
            <a:r>
              <a:rPr lang="en-IN" sz="1400" dirty="0" smtClean="0">
                <a:solidFill>
                  <a:srgbClr val="000000"/>
                </a:solidFill>
                <a:latin typeface="Century Gothic" panose="020B0502020202020204" pitchFamily="34" charset="0"/>
              </a:rPr>
              <a:t>Design sketch or wire frame options shared for a new design approach. adapting existing Creatives for appropriate messaging and maintaining brand equity</a:t>
            </a:r>
            <a:endParaRPr lang="en-IN" sz="1400" dirty="0">
              <a:solidFill>
                <a:srgbClr val="000000"/>
              </a:solidFill>
              <a:latin typeface="Century Gothic" panose="020B0502020202020204" pitchFamily="34" charset="0"/>
            </a:endParaRPr>
          </a:p>
        </p:txBody>
      </p:sp>
      <p:grpSp>
        <p:nvGrpSpPr>
          <p:cNvPr id="2" name="Group 1"/>
          <p:cNvGrpSpPr/>
          <p:nvPr/>
        </p:nvGrpSpPr>
        <p:grpSpPr>
          <a:xfrm>
            <a:off x="3543883" y="1576296"/>
            <a:ext cx="2352122" cy="1980118"/>
            <a:chOff x="3543883" y="1576296"/>
            <a:chExt cx="2352122" cy="1980118"/>
          </a:xfrm>
        </p:grpSpPr>
        <p:grpSp>
          <p:nvGrpSpPr>
            <p:cNvPr id="120" name="Group 119"/>
            <p:cNvGrpSpPr/>
            <p:nvPr/>
          </p:nvGrpSpPr>
          <p:grpSpPr>
            <a:xfrm>
              <a:off x="4096005" y="1756414"/>
              <a:ext cx="1800000" cy="1800000"/>
              <a:chOff x="4845518" y="2489358"/>
              <a:chExt cx="1800000" cy="1800000"/>
            </a:xfrm>
          </p:grpSpPr>
          <p:sp>
            <p:nvSpPr>
              <p:cNvPr id="122" name="Oval 121"/>
              <p:cNvSpPr/>
              <p:nvPr/>
            </p:nvSpPr>
            <p:spPr>
              <a:xfrm>
                <a:off x="4845518" y="2489358"/>
                <a:ext cx="1800000" cy="1800000"/>
              </a:xfrm>
              <a:prstGeom prst="ellipse">
                <a:avLst/>
              </a:prstGeom>
              <a:solidFill>
                <a:schemeClr val="bg1"/>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23" name="TextBox 122"/>
              <p:cNvSpPr txBox="1"/>
              <p:nvPr/>
            </p:nvSpPr>
            <p:spPr bwMode="gray">
              <a:xfrm>
                <a:off x="4958693" y="3021146"/>
                <a:ext cx="1267431" cy="631597"/>
              </a:xfrm>
              <a:prstGeom prst="rect">
                <a:avLst/>
              </a:prstGeom>
            </p:spPr>
            <p:txBody>
              <a:bodyPr vert="horz" wrap="square" lIns="91440" tIns="45720" rIns="91440" bIns="45720" rtlCol="0" anchor="ctr">
                <a:noAutofit/>
              </a:bodyPr>
              <a:lstStyle/>
              <a:p>
                <a:r>
                  <a:rPr lang="en-IN" b="1" dirty="0" smtClean="0">
                    <a:solidFill>
                      <a:srgbClr val="000000"/>
                    </a:solidFill>
                    <a:latin typeface="Century Gothic" panose="020B0502020202020204" pitchFamily="34" charset="0"/>
                  </a:rPr>
                  <a:t>Contact Summary</a:t>
                </a:r>
              </a:p>
            </p:txBody>
          </p:sp>
        </p:grpSp>
        <p:grpSp>
          <p:nvGrpSpPr>
            <p:cNvPr id="152" name="Group 151"/>
            <p:cNvGrpSpPr/>
            <p:nvPr/>
          </p:nvGrpSpPr>
          <p:grpSpPr>
            <a:xfrm>
              <a:off x="4156448" y="1576296"/>
              <a:ext cx="203267" cy="596271"/>
              <a:chOff x="2744927" y="2824735"/>
              <a:chExt cx="452209" cy="1299479"/>
            </a:xfrm>
            <a:solidFill>
              <a:schemeClr val="bg1"/>
            </a:solidFill>
          </p:grpSpPr>
          <p:sp>
            <p:nvSpPr>
              <p:cNvPr id="153" name="Oval 152"/>
              <p:cNvSpPr/>
              <p:nvPr/>
            </p:nvSpPr>
            <p:spPr>
              <a:xfrm>
                <a:off x="2833027" y="2824735"/>
                <a:ext cx="288000" cy="288000"/>
              </a:xfrm>
              <a:prstGeom prst="ellipse">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54" name="Flowchart: Terminator 153"/>
              <p:cNvSpPr/>
              <p:nvPr/>
            </p:nvSpPr>
            <p:spPr>
              <a:xfrm rot="4880113">
                <a:off x="2609244" y="3720409"/>
                <a:ext cx="631067" cy="146071"/>
              </a:xfrm>
              <a:prstGeom prst="flowChartTerminator">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55" name="Flowchart: Terminator 154"/>
              <p:cNvSpPr/>
              <p:nvPr/>
            </p:nvSpPr>
            <p:spPr>
              <a:xfrm rot="16719887" flipH="1">
                <a:off x="2707865" y="3735645"/>
                <a:ext cx="631067" cy="146071"/>
              </a:xfrm>
              <a:prstGeom prst="flowChartTerminator">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56" name="Flowchart: Terminator 155"/>
              <p:cNvSpPr/>
              <p:nvPr/>
            </p:nvSpPr>
            <p:spPr>
              <a:xfrm rot="16719887" flipH="1">
                <a:off x="2618927" y="3345562"/>
                <a:ext cx="360000" cy="108000"/>
              </a:xfrm>
              <a:prstGeom prst="flowChartTerminator">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57" name="Rounded Rectangle 156"/>
              <p:cNvSpPr/>
              <p:nvPr/>
            </p:nvSpPr>
            <p:spPr>
              <a:xfrm>
                <a:off x="2794481" y="3163254"/>
                <a:ext cx="360000" cy="451581"/>
              </a:xfrm>
              <a:prstGeom prst="roundRect">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58" name="Flowchart: Terminator 157"/>
              <p:cNvSpPr/>
              <p:nvPr/>
            </p:nvSpPr>
            <p:spPr>
              <a:xfrm rot="4880113">
                <a:off x="2963136" y="3318143"/>
                <a:ext cx="360000" cy="108000"/>
              </a:xfrm>
              <a:prstGeom prst="flowChartTerminator">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138" name="Group 137"/>
            <p:cNvGrpSpPr/>
            <p:nvPr/>
          </p:nvGrpSpPr>
          <p:grpSpPr>
            <a:xfrm>
              <a:off x="3543883" y="2036164"/>
              <a:ext cx="239040" cy="628308"/>
              <a:chOff x="2744927" y="2824735"/>
              <a:chExt cx="452209" cy="1299479"/>
            </a:xfrm>
            <a:solidFill>
              <a:schemeClr val="bg1">
                <a:lumMod val="85000"/>
              </a:schemeClr>
            </a:solidFill>
          </p:grpSpPr>
          <p:sp>
            <p:nvSpPr>
              <p:cNvPr id="139" name="Oval 138"/>
              <p:cNvSpPr/>
              <p:nvPr/>
            </p:nvSpPr>
            <p:spPr>
              <a:xfrm>
                <a:off x="2833027" y="2824735"/>
                <a:ext cx="288000" cy="288000"/>
              </a:xfrm>
              <a:prstGeom prst="ellipse">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40" name="Flowchart: Terminator 139"/>
              <p:cNvSpPr/>
              <p:nvPr/>
            </p:nvSpPr>
            <p:spPr>
              <a:xfrm rot="4880113">
                <a:off x="2609244" y="3720409"/>
                <a:ext cx="631067" cy="146071"/>
              </a:xfrm>
              <a:prstGeom prst="flowChartTerminator">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41" name="Flowchart: Terminator 140"/>
              <p:cNvSpPr/>
              <p:nvPr/>
            </p:nvSpPr>
            <p:spPr>
              <a:xfrm rot="16719887" flipH="1">
                <a:off x="2707865" y="3735645"/>
                <a:ext cx="631067" cy="146071"/>
              </a:xfrm>
              <a:prstGeom prst="flowChartTerminator">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42" name="Flowchart: Terminator 141"/>
              <p:cNvSpPr/>
              <p:nvPr/>
            </p:nvSpPr>
            <p:spPr>
              <a:xfrm rot="16719887" flipH="1">
                <a:off x="2618927" y="3345562"/>
                <a:ext cx="360000" cy="108000"/>
              </a:xfrm>
              <a:prstGeom prst="flowChartTerminator">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43" name="Rounded Rectangle 142"/>
              <p:cNvSpPr/>
              <p:nvPr/>
            </p:nvSpPr>
            <p:spPr>
              <a:xfrm>
                <a:off x="2794481" y="3163254"/>
                <a:ext cx="360000" cy="451581"/>
              </a:xfrm>
              <a:prstGeom prst="roundRect">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44" name="Flowchart: Terminator 143"/>
              <p:cNvSpPr/>
              <p:nvPr/>
            </p:nvSpPr>
            <p:spPr>
              <a:xfrm rot="4880113">
                <a:off x="2963136" y="3318143"/>
                <a:ext cx="360000" cy="108000"/>
              </a:xfrm>
              <a:prstGeom prst="flowChartTerminator">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145" name="Group 144"/>
            <p:cNvGrpSpPr/>
            <p:nvPr/>
          </p:nvGrpSpPr>
          <p:grpSpPr>
            <a:xfrm>
              <a:off x="3927232" y="1863117"/>
              <a:ext cx="217551" cy="491601"/>
              <a:chOff x="2744927" y="2824735"/>
              <a:chExt cx="452209" cy="1299479"/>
            </a:xfrm>
            <a:solidFill>
              <a:srgbClr val="58BBDA"/>
            </a:solidFill>
          </p:grpSpPr>
          <p:sp>
            <p:nvSpPr>
              <p:cNvPr id="146" name="Oval 145"/>
              <p:cNvSpPr/>
              <p:nvPr/>
            </p:nvSpPr>
            <p:spPr>
              <a:xfrm>
                <a:off x="2833027" y="2824735"/>
                <a:ext cx="288000" cy="288000"/>
              </a:xfrm>
              <a:prstGeom prst="ellipse">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47" name="Flowchart: Terminator 146"/>
              <p:cNvSpPr/>
              <p:nvPr/>
            </p:nvSpPr>
            <p:spPr>
              <a:xfrm rot="4880113">
                <a:off x="2609244" y="3720409"/>
                <a:ext cx="631067" cy="146071"/>
              </a:xfrm>
              <a:prstGeom prst="flowChartTerminator">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48" name="Flowchart: Terminator 147"/>
              <p:cNvSpPr/>
              <p:nvPr/>
            </p:nvSpPr>
            <p:spPr>
              <a:xfrm rot="16719887" flipH="1">
                <a:off x="2707865" y="3735645"/>
                <a:ext cx="631067" cy="146071"/>
              </a:xfrm>
              <a:prstGeom prst="flowChartTerminator">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49" name="Flowchart: Terminator 148"/>
              <p:cNvSpPr/>
              <p:nvPr/>
            </p:nvSpPr>
            <p:spPr>
              <a:xfrm rot="16719887" flipH="1">
                <a:off x="2618927" y="3345562"/>
                <a:ext cx="360000" cy="108000"/>
              </a:xfrm>
              <a:prstGeom prst="flowChartTerminator">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50" name="Rounded Rectangle 149"/>
              <p:cNvSpPr/>
              <p:nvPr/>
            </p:nvSpPr>
            <p:spPr>
              <a:xfrm>
                <a:off x="2794481" y="3163254"/>
                <a:ext cx="360000" cy="451581"/>
              </a:xfrm>
              <a:prstGeom prst="roundRect">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51" name="Flowchart: Terminator 150"/>
              <p:cNvSpPr/>
              <p:nvPr/>
            </p:nvSpPr>
            <p:spPr>
              <a:xfrm rot="4880113">
                <a:off x="2963136" y="3318143"/>
                <a:ext cx="360000" cy="108000"/>
              </a:xfrm>
              <a:prstGeom prst="flowChartTerminator">
                <a:avLst/>
              </a:prstGeom>
              <a:gr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131" name="Group 130"/>
            <p:cNvGrpSpPr/>
            <p:nvPr/>
          </p:nvGrpSpPr>
          <p:grpSpPr>
            <a:xfrm>
              <a:off x="3758990" y="2358109"/>
              <a:ext cx="318807" cy="762645"/>
              <a:chOff x="2744927" y="2824735"/>
              <a:chExt cx="452209" cy="1299479"/>
            </a:xfrm>
            <a:solidFill>
              <a:schemeClr val="accent1">
                <a:lumMod val="75000"/>
              </a:schemeClr>
            </a:solidFill>
          </p:grpSpPr>
          <p:sp>
            <p:nvSpPr>
              <p:cNvPr id="132" name="Oval 131"/>
              <p:cNvSpPr/>
              <p:nvPr/>
            </p:nvSpPr>
            <p:spPr>
              <a:xfrm>
                <a:off x="2833027" y="2824735"/>
                <a:ext cx="288000" cy="288000"/>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33" name="Flowchart: Terminator 132"/>
              <p:cNvSpPr/>
              <p:nvPr/>
            </p:nvSpPr>
            <p:spPr>
              <a:xfrm rot="4880113">
                <a:off x="2609244" y="3720409"/>
                <a:ext cx="631067" cy="146071"/>
              </a:xfrm>
              <a:prstGeom prst="flowChartTerminator">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34" name="Flowchart: Terminator 133"/>
              <p:cNvSpPr/>
              <p:nvPr/>
            </p:nvSpPr>
            <p:spPr>
              <a:xfrm rot="16719887" flipH="1">
                <a:off x="2707865" y="3735645"/>
                <a:ext cx="631067" cy="146071"/>
              </a:xfrm>
              <a:prstGeom prst="flowChartTerminator">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35" name="Flowchart: Terminator 134"/>
              <p:cNvSpPr/>
              <p:nvPr/>
            </p:nvSpPr>
            <p:spPr>
              <a:xfrm rot="16719887" flipH="1">
                <a:off x="2618927" y="3345562"/>
                <a:ext cx="360000" cy="108000"/>
              </a:xfrm>
              <a:prstGeom prst="flowChartTerminator">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36" name="Rounded Rectangle 135"/>
              <p:cNvSpPr/>
              <p:nvPr/>
            </p:nvSpPr>
            <p:spPr>
              <a:xfrm>
                <a:off x="2794481" y="3163254"/>
                <a:ext cx="360000" cy="451581"/>
              </a:xfrm>
              <a:prstGeom prst="roundRect">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37" name="Flowchart: Terminator 136"/>
              <p:cNvSpPr/>
              <p:nvPr/>
            </p:nvSpPr>
            <p:spPr>
              <a:xfrm rot="4880113">
                <a:off x="2963136" y="3318143"/>
                <a:ext cx="360000" cy="108000"/>
              </a:xfrm>
              <a:prstGeom prst="flowChartTerminator">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sp>
        <p:nvSpPr>
          <p:cNvPr id="169" name="Rounded Rectangle 168"/>
          <p:cNvSpPr/>
          <p:nvPr/>
        </p:nvSpPr>
        <p:spPr>
          <a:xfrm>
            <a:off x="3291772" y="3941196"/>
            <a:ext cx="2628000" cy="1770743"/>
          </a:xfrm>
          <a:prstGeom prst="roundRect">
            <a:avLst>
              <a:gd name="adj" fmla="val 265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70" name="Rounded Rectangle 169"/>
          <p:cNvSpPr/>
          <p:nvPr/>
        </p:nvSpPr>
        <p:spPr>
          <a:xfrm>
            <a:off x="6165484" y="3941195"/>
            <a:ext cx="2628000" cy="1770743"/>
          </a:xfrm>
          <a:prstGeom prst="roundRect">
            <a:avLst>
              <a:gd name="adj" fmla="val 265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18" name="TextBox 117"/>
          <p:cNvSpPr txBox="1"/>
          <p:nvPr/>
        </p:nvSpPr>
        <p:spPr bwMode="gray">
          <a:xfrm>
            <a:off x="6204575" y="4236840"/>
            <a:ext cx="2588910" cy="1078080"/>
          </a:xfrm>
          <a:prstGeom prst="rect">
            <a:avLst/>
          </a:prstGeom>
        </p:spPr>
        <p:txBody>
          <a:bodyPr vert="horz" wrap="square" lIns="91440" tIns="45720" rIns="91440" bIns="45720" rtlCol="0" anchor="ctr">
            <a:noAutofit/>
          </a:bodyPr>
          <a:lstStyle/>
          <a:p>
            <a:r>
              <a:rPr lang="en-IN" sz="1400" dirty="0" smtClean="0">
                <a:solidFill>
                  <a:srgbClr val="000000"/>
                </a:solidFill>
                <a:latin typeface="Century Gothic" panose="020B0502020202020204" pitchFamily="34" charset="0"/>
              </a:rPr>
              <a:t>HTML creation, testing and execution. One Stop Shop set up for Campaign Design, Targeting, and Execution</a:t>
            </a:r>
            <a:endParaRPr lang="en-IN" sz="1400" dirty="0">
              <a:solidFill>
                <a:srgbClr val="000000"/>
              </a:solidFill>
              <a:latin typeface="Century Gothic" panose="020B0502020202020204" pitchFamily="34" charset="0"/>
            </a:endParaRPr>
          </a:p>
        </p:txBody>
      </p:sp>
      <p:sp>
        <p:nvSpPr>
          <p:cNvPr id="171" name="Rounded Rectangle 170"/>
          <p:cNvSpPr/>
          <p:nvPr/>
        </p:nvSpPr>
        <p:spPr>
          <a:xfrm>
            <a:off x="9077544" y="3940629"/>
            <a:ext cx="2628000" cy="1770743"/>
          </a:xfrm>
          <a:prstGeom prst="roundRect">
            <a:avLst>
              <a:gd name="adj" fmla="val 265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19" name="TextBox 118"/>
          <p:cNvSpPr txBox="1"/>
          <p:nvPr/>
        </p:nvSpPr>
        <p:spPr bwMode="gray">
          <a:xfrm>
            <a:off x="9077545" y="4256703"/>
            <a:ext cx="2628000" cy="851444"/>
          </a:xfrm>
          <a:prstGeom prst="rect">
            <a:avLst/>
          </a:prstGeom>
        </p:spPr>
        <p:txBody>
          <a:bodyPr vert="horz" wrap="square" lIns="91440" tIns="45720" rIns="91440" bIns="45720" rtlCol="0" anchor="ctr">
            <a:noAutofit/>
          </a:bodyPr>
          <a:lstStyle/>
          <a:p>
            <a:r>
              <a:rPr lang="en-IN" sz="1400" dirty="0" smtClean="0">
                <a:solidFill>
                  <a:srgbClr val="000000"/>
                </a:solidFill>
                <a:latin typeface="Century Gothic" panose="020B0502020202020204" pitchFamily="34" charset="0"/>
              </a:rPr>
              <a:t>Day-Slot wise Campaign Delivery process set up for operational efficiency and time-relevant communications</a:t>
            </a:r>
            <a:endParaRPr lang="en-IN" sz="1400" dirty="0">
              <a:solidFill>
                <a:srgbClr val="000000"/>
              </a:solidFill>
              <a:latin typeface="Century Gothic" panose="020B0502020202020204" pitchFamily="34" charset="0"/>
            </a:endParaRPr>
          </a:p>
        </p:txBody>
      </p:sp>
      <p:sp>
        <p:nvSpPr>
          <p:cNvPr id="159" name="TextBox 158"/>
          <p:cNvSpPr txBox="1"/>
          <p:nvPr/>
        </p:nvSpPr>
        <p:spPr bwMode="gray">
          <a:xfrm>
            <a:off x="3337007" y="4246239"/>
            <a:ext cx="2542629" cy="937483"/>
          </a:xfrm>
          <a:prstGeom prst="rect">
            <a:avLst/>
          </a:prstGeom>
        </p:spPr>
        <p:txBody>
          <a:bodyPr vert="horz" wrap="square" lIns="91440" tIns="45720" rIns="91440" bIns="45720" rtlCol="0" anchor="ctr">
            <a:noAutofit/>
          </a:bodyPr>
          <a:lstStyle/>
          <a:p>
            <a:r>
              <a:rPr lang="en-IN" sz="1400" dirty="0" smtClean="0">
                <a:solidFill>
                  <a:srgbClr val="000000"/>
                </a:solidFill>
                <a:latin typeface="Century Gothic" panose="020B0502020202020204" pitchFamily="34" charset="0"/>
              </a:rPr>
              <a:t>Creating Targeting File, and counts by different contact groups, with optimised reach to customers</a:t>
            </a:r>
            <a:endParaRPr lang="en-IN" sz="1400"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23517654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 y="267843"/>
            <a:ext cx="12192000" cy="461665"/>
            <a:chOff x="1" y="322556"/>
            <a:chExt cx="12192000" cy="461665"/>
          </a:xfrm>
        </p:grpSpPr>
        <p:cxnSp>
          <p:nvCxnSpPr>
            <p:cNvPr id="12" name="Straight Connector 11"/>
            <p:cNvCxnSpPr/>
            <p:nvPr/>
          </p:nvCxnSpPr>
          <p:spPr>
            <a:xfrm>
              <a:off x="1" y="567627"/>
              <a:ext cx="1219200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369297" y="322556"/>
              <a:ext cx="7129644" cy="461665"/>
            </a:xfrm>
            <a:prstGeom prst="rect">
              <a:avLst/>
            </a:prstGeom>
            <a:solidFill>
              <a:schemeClr val="bg1"/>
            </a:solidFill>
          </p:spPr>
          <p:txBody>
            <a:bodyPr wrap="none" anchor="ctr">
              <a:spAutoFit/>
            </a:bodyPr>
            <a:lstStyle/>
            <a:p>
              <a:pPr algn="ctr"/>
              <a:r>
                <a:rPr lang="en-IN" sz="2400" b="1" dirty="0" smtClean="0">
                  <a:solidFill>
                    <a:srgbClr val="0070C0"/>
                  </a:solidFill>
                  <a:latin typeface="Leelawadee UI" panose="020B0502040204020203" pitchFamily="34" charset="-34"/>
                  <a:cs typeface="Leelawadee UI" panose="020B0502040204020203" pitchFamily="34" charset="-34"/>
                </a:rPr>
                <a:t>Building Foundation: A Few Campaign Creatives</a:t>
              </a:r>
              <a:endParaRPr lang="en-IN" sz="2400" b="1" dirty="0">
                <a:solidFill>
                  <a:srgbClr val="0070C0"/>
                </a:solidFill>
                <a:latin typeface="Leelawadee UI" panose="020B0502040204020203" pitchFamily="34" charset="-34"/>
                <a:cs typeface="Leelawadee UI" panose="020B0502040204020203" pitchFamily="34" charset="-34"/>
              </a:endParaRPr>
            </a:p>
          </p:txBody>
        </p:sp>
      </p:gr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0164" y="237066"/>
            <a:ext cx="2251492" cy="60940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7" name="Group 16"/>
          <p:cNvGrpSpPr/>
          <p:nvPr/>
        </p:nvGrpSpPr>
        <p:grpSpPr>
          <a:xfrm>
            <a:off x="566183" y="1054145"/>
            <a:ext cx="7539337" cy="5208132"/>
            <a:chOff x="1480583" y="836432"/>
            <a:chExt cx="7539337" cy="5208132"/>
          </a:xfrm>
        </p:grpSpPr>
        <p:pic>
          <p:nvPicPr>
            <p:cNvPr id="6" name="Picture 5" descr="/Users/cghosh/Documents/CROMA/TATAiq office/Rabindronath thakur Pochise boishak/send/Tagor-edit4.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6928" y="1579421"/>
              <a:ext cx="2158967" cy="4410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TATAiq%20office/4G%202nd%20round/NEW%20FILE/4G_5.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31906" y="1632840"/>
              <a:ext cx="2081904" cy="43574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89821" y="1632840"/>
              <a:ext cx="2097573" cy="44117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p:cNvSpPr txBox="1"/>
            <p:nvPr/>
          </p:nvSpPr>
          <p:spPr>
            <a:xfrm>
              <a:off x="1480583" y="847370"/>
              <a:ext cx="2162627" cy="584775"/>
            </a:xfrm>
            <a:prstGeom prst="rect">
              <a:avLst/>
            </a:prstGeom>
            <a:noFill/>
          </p:spPr>
          <p:txBody>
            <a:bodyPr wrap="square" rtlCol="0">
              <a:spAutoFit/>
            </a:bodyPr>
            <a:lstStyle/>
            <a:p>
              <a:pPr algn="ctr"/>
              <a:r>
                <a:rPr lang="en-IN" sz="1600" dirty="0" smtClean="0">
                  <a:solidFill>
                    <a:srgbClr val="000000"/>
                  </a:solidFill>
                  <a:latin typeface="Century Gothic" panose="020B0502020202020204" pitchFamily="34" charset="0"/>
                </a:rPr>
                <a:t>Relevant Creatives for Events</a:t>
              </a:r>
              <a:endParaRPr lang="en-IN" sz="1600" dirty="0">
                <a:solidFill>
                  <a:srgbClr val="000000"/>
                </a:solidFill>
                <a:latin typeface="Century Gothic" panose="020B0502020202020204" pitchFamily="34" charset="0"/>
              </a:endParaRPr>
            </a:p>
          </p:txBody>
        </p:sp>
        <p:sp>
          <p:nvSpPr>
            <p:cNvPr id="15" name="TextBox 14"/>
            <p:cNvSpPr txBox="1"/>
            <p:nvPr/>
          </p:nvSpPr>
          <p:spPr>
            <a:xfrm>
              <a:off x="4190888" y="836432"/>
              <a:ext cx="2162627" cy="830997"/>
            </a:xfrm>
            <a:prstGeom prst="rect">
              <a:avLst/>
            </a:prstGeom>
            <a:noFill/>
          </p:spPr>
          <p:txBody>
            <a:bodyPr wrap="square" rtlCol="0">
              <a:spAutoFit/>
            </a:bodyPr>
            <a:lstStyle/>
            <a:p>
              <a:pPr algn="ctr"/>
              <a:r>
                <a:rPr lang="en-IN" sz="1600" dirty="0" smtClean="0">
                  <a:solidFill>
                    <a:srgbClr val="000000"/>
                  </a:solidFill>
                  <a:latin typeface="Century Gothic" panose="020B0502020202020204" pitchFamily="34" charset="0"/>
                </a:rPr>
                <a:t>Product based Campaign Creatives</a:t>
              </a:r>
              <a:endParaRPr lang="en-IN" sz="1600" dirty="0">
                <a:solidFill>
                  <a:srgbClr val="000000"/>
                </a:solidFill>
                <a:latin typeface="Century Gothic" panose="020B0502020202020204" pitchFamily="34" charset="0"/>
              </a:endParaRPr>
            </a:p>
          </p:txBody>
        </p:sp>
        <p:sp>
          <p:nvSpPr>
            <p:cNvPr id="16" name="TextBox 15"/>
            <p:cNvSpPr txBox="1"/>
            <p:nvPr/>
          </p:nvSpPr>
          <p:spPr>
            <a:xfrm>
              <a:off x="6857293" y="852362"/>
              <a:ext cx="2162627" cy="830997"/>
            </a:xfrm>
            <a:prstGeom prst="rect">
              <a:avLst/>
            </a:prstGeom>
            <a:noFill/>
          </p:spPr>
          <p:txBody>
            <a:bodyPr wrap="square" rtlCol="0">
              <a:spAutoFit/>
            </a:bodyPr>
            <a:lstStyle/>
            <a:p>
              <a:pPr algn="ctr"/>
              <a:r>
                <a:rPr lang="en-IN" sz="1600" dirty="0" smtClean="0">
                  <a:solidFill>
                    <a:srgbClr val="000000"/>
                  </a:solidFill>
                  <a:latin typeface="Century Gothic" panose="020B0502020202020204" pitchFamily="34" charset="0"/>
                </a:rPr>
                <a:t>Engaging customers in festivities</a:t>
              </a:r>
              <a:endParaRPr lang="en-IN" sz="1600" dirty="0">
                <a:solidFill>
                  <a:srgbClr val="000000"/>
                </a:solidFill>
                <a:latin typeface="Century Gothic" panose="020B0502020202020204" pitchFamily="34" charset="0"/>
              </a:endParaRPr>
            </a:p>
          </p:txBody>
        </p:sp>
      </p:grpSp>
      <p:sp>
        <p:nvSpPr>
          <p:cNvPr id="18" name="TextBox 17"/>
          <p:cNvSpPr txBox="1"/>
          <p:nvPr/>
        </p:nvSpPr>
        <p:spPr>
          <a:xfrm rot="16200000">
            <a:off x="7023971" y="3346203"/>
            <a:ext cx="4468174" cy="646331"/>
          </a:xfrm>
          <a:prstGeom prst="rect">
            <a:avLst/>
          </a:prstGeom>
          <a:noFill/>
        </p:spPr>
        <p:txBody>
          <a:bodyPr wrap="square" rtlCol="0">
            <a:spAutoFit/>
          </a:bodyPr>
          <a:lstStyle/>
          <a:p>
            <a:pPr algn="ctr"/>
            <a:r>
              <a:rPr lang="en-IN" dirty="0" smtClean="0">
                <a:solidFill>
                  <a:srgbClr val="000000"/>
                </a:solidFill>
                <a:latin typeface="Century Gothic" panose="020B0502020202020204" pitchFamily="34" charset="0"/>
              </a:rPr>
              <a:t>Special Occasions – connecting with customers</a:t>
            </a:r>
            <a:endParaRPr lang="en-IN"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18649942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6899" y="6378301"/>
            <a:ext cx="12192000" cy="232833"/>
          </a:xfrm>
          <a:prstGeom prst="rect">
            <a:avLst/>
          </a:prstGeom>
        </p:spPr>
      </p:pic>
      <p:grpSp>
        <p:nvGrpSpPr>
          <p:cNvPr id="6" name="Group 5"/>
          <p:cNvGrpSpPr/>
          <p:nvPr/>
        </p:nvGrpSpPr>
        <p:grpSpPr>
          <a:xfrm>
            <a:off x="1" y="233461"/>
            <a:ext cx="12192000" cy="523220"/>
            <a:chOff x="1" y="288174"/>
            <a:chExt cx="12192000" cy="523220"/>
          </a:xfrm>
        </p:grpSpPr>
        <p:cxnSp>
          <p:nvCxnSpPr>
            <p:cNvPr id="7" name="Straight Connector 6"/>
            <p:cNvCxnSpPr/>
            <p:nvPr/>
          </p:nvCxnSpPr>
          <p:spPr>
            <a:xfrm>
              <a:off x="1" y="567627"/>
              <a:ext cx="1219200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558340" y="288174"/>
              <a:ext cx="7046737" cy="523220"/>
            </a:xfrm>
            <a:prstGeom prst="rect">
              <a:avLst/>
            </a:prstGeom>
            <a:solidFill>
              <a:schemeClr val="bg1"/>
            </a:solidFill>
          </p:spPr>
          <p:txBody>
            <a:bodyPr wrap="none" anchor="ctr">
              <a:spAutoFit/>
            </a:bodyPr>
            <a:lstStyle/>
            <a:p>
              <a:r>
                <a:rPr lang="en-IN" sz="2800" b="1" dirty="0" smtClean="0">
                  <a:solidFill>
                    <a:srgbClr val="0070C0"/>
                  </a:solidFill>
                  <a:latin typeface="Leelawadee UI" panose="020B0502040204020203" pitchFamily="34" charset="-34"/>
                  <a:cs typeface="Leelawadee UI" panose="020B0502040204020203" pitchFamily="34" charset="-34"/>
                </a:rPr>
                <a:t>Creating Value: Model driven Campaigns</a:t>
              </a:r>
            </a:p>
          </p:txBody>
        </p:sp>
      </p:grpSp>
      <p:grpSp>
        <p:nvGrpSpPr>
          <p:cNvPr id="49" name="Group 48"/>
          <p:cNvGrpSpPr>
            <a:grpSpLocks noChangeAspect="1"/>
          </p:cNvGrpSpPr>
          <p:nvPr/>
        </p:nvGrpSpPr>
        <p:grpSpPr>
          <a:xfrm>
            <a:off x="4787600" y="3423354"/>
            <a:ext cx="2450920" cy="2450920"/>
            <a:chOff x="1256892" y="2092945"/>
            <a:chExt cx="1719201" cy="1719201"/>
          </a:xfrm>
        </p:grpSpPr>
        <p:pic>
          <p:nvPicPr>
            <p:cNvPr id="50" name="Picture 49"/>
            <p:cNvPicPr>
              <a:picLocks noChangeAspect="1"/>
            </p:cNvPicPr>
            <p:nvPr/>
          </p:nvPicPr>
          <p:blipFill>
            <a:blip r:embed="rId4">
              <a:duotone>
                <a:prstClr val="black"/>
                <a:srgbClr val="75CEEC">
                  <a:tint val="45000"/>
                  <a:satMod val="400000"/>
                </a:srgbClr>
              </a:duotone>
            </a:blip>
            <a:stretch>
              <a:fillRect/>
            </a:stretch>
          </p:blipFill>
          <p:spPr>
            <a:xfrm>
              <a:off x="1256892" y="2092945"/>
              <a:ext cx="1719201" cy="1719201"/>
            </a:xfrm>
            <a:prstGeom prst="rect">
              <a:avLst/>
            </a:prstGeom>
          </p:spPr>
        </p:pic>
        <p:sp>
          <p:nvSpPr>
            <p:cNvPr id="51" name="Oval 50"/>
            <p:cNvSpPr/>
            <p:nvPr/>
          </p:nvSpPr>
          <p:spPr>
            <a:xfrm>
              <a:off x="1576491" y="2412545"/>
              <a:ext cx="1080000" cy="1080000"/>
            </a:xfrm>
            <a:prstGeom prst="ellipse">
              <a:avLst/>
            </a:prstGeom>
            <a:solidFill>
              <a:sysClr val="window" lastClr="FFFFFF"/>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grpSp>
      <p:sp>
        <p:nvSpPr>
          <p:cNvPr id="52" name="TextBox 51"/>
          <p:cNvSpPr txBox="1"/>
          <p:nvPr/>
        </p:nvSpPr>
        <p:spPr bwMode="gray">
          <a:xfrm>
            <a:off x="5271903" y="3957231"/>
            <a:ext cx="1455313" cy="1352282"/>
          </a:xfrm>
          <a:prstGeom prst="rect">
            <a:avLst/>
          </a:prstGeom>
        </p:spPr>
        <p:txBody>
          <a:bodyPr vert="horz" wrap="square" lIns="91440" tIns="45720" rIns="91440" bIns="45720" rtlCol="0" anchor="ctr">
            <a:noAutofit/>
          </a:bodyPr>
          <a:lstStyle/>
          <a:p>
            <a:pPr algn="ctr"/>
            <a:r>
              <a:rPr lang="en-IN" sz="1400" dirty="0" smtClean="0">
                <a:solidFill>
                  <a:prstClr val="black"/>
                </a:solidFill>
                <a:latin typeface="Century Gothic"/>
              </a:rPr>
              <a:t>Predictive Model for propensity to open</a:t>
            </a:r>
          </a:p>
          <a:p>
            <a:pPr algn="ctr"/>
            <a:r>
              <a:rPr lang="en-IN" sz="1400" i="1" dirty="0" smtClean="0">
                <a:solidFill>
                  <a:prstClr val="black"/>
                </a:solidFill>
                <a:latin typeface="Century Gothic"/>
              </a:rPr>
              <a:t>(Next model onwards)</a:t>
            </a:r>
          </a:p>
        </p:txBody>
      </p:sp>
      <p:grpSp>
        <p:nvGrpSpPr>
          <p:cNvPr id="53" name="Group 52"/>
          <p:cNvGrpSpPr>
            <a:grpSpLocks noChangeAspect="1"/>
          </p:cNvGrpSpPr>
          <p:nvPr/>
        </p:nvGrpSpPr>
        <p:grpSpPr>
          <a:xfrm>
            <a:off x="3230194" y="2620940"/>
            <a:ext cx="2143865" cy="2143865"/>
            <a:chOff x="5993576" y="1997418"/>
            <a:chExt cx="2447039" cy="2447039"/>
          </a:xfrm>
        </p:grpSpPr>
        <p:pic>
          <p:nvPicPr>
            <p:cNvPr id="54" name="Picture 53"/>
            <p:cNvPicPr>
              <a:picLocks noChangeAspect="1"/>
            </p:cNvPicPr>
            <p:nvPr/>
          </p:nvPicPr>
          <p:blipFill>
            <a:blip r:embed="rId4">
              <a:duotone>
                <a:prstClr val="black"/>
                <a:srgbClr val="5AA0F5">
                  <a:tint val="45000"/>
                  <a:satMod val="400000"/>
                </a:srgbClr>
              </a:duotone>
            </a:blip>
            <a:stretch>
              <a:fillRect/>
            </a:stretch>
          </p:blipFill>
          <p:spPr>
            <a:xfrm>
              <a:off x="5993576" y="1997418"/>
              <a:ext cx="2447039" cy="2447039"/>
            </a:xfrm>
            <a:prstGeom prst="rect">
              <a:avLst/>
            </a:prstGeom>
          </p:spPr>
        </p:pic>
        <p:sp>
          <p:nvSpPr>
            <p:cNvPr id="55" name="Oval 54"/>
            <p:cNvSpPr/>
            <p:nvPr/>
          </p:nvSpPr>
          <p:spPr>
            <a:xfrm>
              <a:off x="6439061" y="2476012"/>
              <a:ext cx="1539665" cy="1539665"/>
            </a:xfrm>
            <a:prstGeom prst="ellipse">
              <a:avLst/>
            </a:prstGeom>
            <a:solidFill>
              <a:sysClr val="window" lastClr="FFFFFF"/>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grpSp>
      <p:sp>
        <p:nvSpPr>
          <p:cNvPr id="56" name="TextBox 55"/>
          <p:cNvSpPr txBox="1"/>
          <p:nvPr/>
        </p:nvSpPr>
        <p:spPr bwMode="gray">
          <a:xfrm>
            <a:off x="3560099" y="3016731"/>
            <a:ext cx="1455313" cy="1352282"/>
          </a:xfrm>
          <a:prstGeom prst="rect">
            <a:avLst/>
          </a:prstGeom>
        </p:spPr>
        <p:txBody>
          <a:bodyPr vert="horz" wrap="square" lIns="91440" tIns="45720" rIns="91440" bIns="45720" rtlCol="0" anchor="ctr">
            <a:noAutofit/>
          </a:bodyPr>
          <a:lstStyle/>
          <a:p>
            <a:pPr algn="ctr"/>
            <a:r>
              <a:rPr lang="en-IN" sz="1400" dirty="0" smtClean="0">
                <a:solidFill>
                  <a:prstClr val="black"/>
                </a:solidFill>
                <a:latin typeface="Century Gothic"/>
              </a:rPr>
              <a:t>Predictive Model for propensity to shop</a:t>
            </a:r>
          </a:p>
        </p:txBody>
      </p:sp>
      <p:grpSp>
        <p:nvGrpSpPr>
          <p:cNvPr id="57" name="Group 56"/>
          <p:cNvGrpSpPr>
            <a:grpSpLocks noChangeAspect="1"/>
          </p:cNvGrpSpPr>
          <p:nvPr/>
        </p:nvGrpSpPr>
        <p:grpSpPr>
          <a:xfrm>
            <a:off x="5106007" y="1778372"/>
            <a:ext cx="1787107" cy="1787107"/>
            <a:chOff x="4966128" y="2144689"/>
            <a:chExt cx="2086869" cy="2086869"/>
          </a:xfrm>
        </p:grpSpPr>
        <p:pic>
          <p:nvPicPr>
            <p:cNvPr id="58" name="Picture 57"/>
            <p:cNvPicPr>
              <a:picLocks noChangeAspect="1"/>
            </p:cNvPicPr>
            <p:nvPr/>
          </p:nvPicPr>
          <p:blipFill>
            <a:blip r:embed="rId4">
              <a:duotone>
                <a:prstClr val="black"/>
                <a:srgbClr val="0E5580">
                  <a:tint val="45000"/>
                  <a:satMod val="400000"/>
                </a:srgbClr>
              </a:duotone>
            </a:blip>
            <a:stretch>
              <a:fillRect/>
            </a:stretch>
          </p:blipFill>
          <p:spPr>
            <a:xfrm>
              <a:off x="4966128" y="2144689"/>
              <a:ext cx="2086869" cy="2086869"/>
            </a:xfrm>
            <a:prstGeom prst="rect">
              <a:avLst/>
            </a:prstGeom>
          </p:spPr>
        </p:pic>
        <p:sp>
          <p:nvSpPr>
            <p:cNvPr id="59" name="Donut 58"/>
            <p:cNvSpPr/>
            <p:nvPr/>
          </p:nvSpPr>
          <p:spPr>
            <a:xfrm>
              <a:off x="5653313" y="2813342"/>
              <a:ext cx="756000" cy="756000"/>
            </a:xfrm>
            <a:prstGeom prst="donut">
              <a:avLst/>
            </a:prstGeom>
            <a:solidFill>
              <a:sysClr val="window" lastClr="FFFFFF"/>
            </a:solidFill>
            <a:ln w="19050" cap="rnd" cmpd="sng" algn="ctr">
              <a:noFill/>
              <a:prstDash val="solid"/>
            </a:ln>
            <a:effectLst/>
          </p:spPr>
          <p:txBody>
            <a:bodyPr rtlCol="0" anchor="ctr"/>
            <a:lstStyle/>
            <a:p>
              <a:pPr algn="ctr">
                <a:defRPr/>
              </a:pPr>
              <a:endParaRPr lang="en-IN" kern="0" smtClean="0">
                <a:solidFill>
                  <a:prstClr val="black"/>
                </a:solidFill>
                <a:latin typeface="Century Gothic"/>
              </a:endParaRPr>
            </a:p>
          </p:txBody>
        </p:sp>
      </p:grpSp>
      <p:cxnSp>
        <p:nvCxnSpPr>
          <p:cNvPr id="60" name="Curved Connector 59"/>
          <p:cNvCxnSpPr>
            <a:stCxn id="59" idx="0"/>
            <a:endCxn id="72" idx="1"/>
          </p:cNvCxnSpPr>
          <p:nvPr/>
        </p:nvCxnSpPr>
        <p:spPr>
          <a:xfrm rot="5400000" flipH="1" flipV="1">
            <a:off x="6517898" y="1331637"/>
            <a:ext cx="519630" cy="1519053"/>
          </a:xfrm>
          <a:prstGeom prst="curvedConnector2">
            <a:avLst/>
          </a:prstGeom>
          <a:noFill/>
          <a:ln w="9525" cap="rnd" cmpd="sng" algn="ctr">
            <a:solidFill>
              <a:sysClr val="windowText" lastClr="000000"/>
            </a:solidFill>
            <a:prstDash val="solid"/>
          </a:ln>
          <a:effectLst/>
        </p:spPr>
      </p:cxnSp>
      <p:cxnSp>
        <p:nvCxnSpPr>
          <p:cNvPr id="61" name="Curved Connector 60"/>
          <p:cNvCxnSpPr>
            <a:stCxn id="59" idx="6"/>
            <a:endCxn id="72" idx="1"/>
          </p:cNvCxnSpPr>
          <p:nvPr/>
        </p:nvCxnSpPr>
        <p:spPr>
          <a:xfrm flipV="1">
            <a:off x="6341890" y="1831348"/>
            <a:ext cx="1195350" cy="843334"/>
          </a:xfrm>
          <a:prstGeom prst="curvedConnector3">
            <a:avLst>
              <a:gd name="adj1" fmla="val 50000"/>
            </a:avLst>
          </a:prstGeom>
          <a:noFill/>
          <a:ln w="9525" cap="rnd" cmpd="sng" algn="ctr">
            <a:solidFill>
              <a:sysClr val="windowText" lastClr="000000"/>
            </a:solidFill>
            <a:prstDash val="solid"/>
          </a:ln>
          <a:effectLst/>
        </p:spPr>
      </p:cxnSp>
      <p:grpSp>
        <p:nvGrpSpPr>
          <p:cNvPr id="63" name="Group 62"/>
          <p:cNvGrpSpPr/>
          <p:nvPr/>
        </p:nvGrpSpPr>
        <p:grpSpPr>
          <a:xfrm>
            <a:off x="9972114" y="2153896"/>
            <a:ext cx="1792108" cy="3523382"/>
            <a:chOff x="9972114" y="1996053"/>
            <a:chExt cx="1792108" cy="3891398"/>
          </a:xfrm>
        </p:grpSpPr>
        <p:pic>
          <p:nvPicPr>
            <p:cNvPr id="64" name="Picture 63"/>
            <p:cNvPicPr>
              <a:picLocks noChangeAspect="1"/>
            </p:cNvPicPr>
            <p:nvPr/>
          </p:nvPicPr>
          <p:blipFill>
            <a:blip r:embed="rId5"/>
            <a:stretch>
              <a:fillRect/>
            </a:stretch>
          </p:blipFill>
          <p:spPr>
            <a:xfrm>
              <a:off x="10321137" y="2939698"/>
              <a:ext cx="1082582" cy="1215414"/>
            </a:xfrm>
            <a:prstGeom prst="rect">
              <a:avLst/>
            </a:prstGeom>
          </p:spPr>
        </p:pic>
        <p:sp>
          <p:nvSpPr>
            <p:cNvPr id="65" name="TextBox 64"/>
            <p:cNvSpPr txBox="1"/>
            <p:nvPr/>
          </p:nvSpPr>
          <p:spPr bwMode="gray">
            <a:xfrm>
              <a:off x="10236499" y="4359894"/>
              <a:ext cx="1263338" cy="1159541"/>
            </a:xfrm>
            <a:prstGeom prst="rect">
              <a:avLst/>
            </a:prstGeom>
          </p:spPr>
          <p:txBody>
            <a:bodyPr vert="horz" wrap="square" lIns="91440" tIns="45720" rIns="91440" bIns="45720" rtlCol="0" anchor="ctr">
              <a:noAutofit/>
            </a:bodyPr>
            <a:lstStyle/>
            <a:p>
              <a:pPr algn="ctr">
                <a:defRPr/>
              </a:pPr>
              <a:r>
                <a:rPr lang="en-IN" sz="2000" kern="0" dirty="0" smtClean="0">
                  <a:solidFill>
                    <a:prstClr val="black"/>
                  </a:solidFill>
                  <a:latin typeface="Century Gothic"/>
                </a:rPr>
                <a:t>Up to</a:t>
              </a:r>
              <a:endParaRPr lang="en-IN" sz="900" kern="0" dirty="0" smtClean="0">
                <a:solidFill>
                  <a:prstClr val="black"/>
                </a:solidFill>
                <a:latin typeface="Century Gothic"/>
              </a:endParaRPr>
            </a:p>
            <a:p>
              <a:pPr algn="ctr">
                <a:defRPr/>
              </a:pPr>
              <a:r>
                <a:rPr lang="en-IN" sz="900" kern="0" dirty="0" smtClean="0">
                  <a:solidFill>
                    <a:prstClr val="black"/>
                  </a:solidFill>
                  <a:latin typeface="Century Gothic"/>
                </a:rPr>
                <a:t> </a:t>
              </a:r>
            </a:p>
            <a:p>
              <a:pPr algn="ctr">
                <a:defRPr/>
              </a:pPr>
              <a:r>
                <a:rPr lang="en-IN" sz="4000" b="1" kern="0" dirty="0" smtClean="0">
                  <a:solidFill>
                    <a:prstClr val="black"/>
                  </a:solidFill>
                  <a:latin typeface="Century Gothic"/>
                </a:rPr>
                <a:t>67%</a:t>
              </a:r>
            </a:p>
          </p:txBody>
        </p:sp>
        <p:sp>
          <p:nvSpPr>
            <p:cNvPr id="66" name="TextBox 65"/>
            <p:cNvSpPr txBox="1"/>
            <p:nvPr/>
          </p:nvSpPr>
          <p:spPr bwMode="gray">
            <a:xfrm>
              <a:off x="10130186" y="2073834"/>
              <a:ext cx="1464484" cy="747071"/>
            </a:xfrm>
            <a:prstGeom prst="rect">
              <a:avLst/>
            </a:prstGeom>
          </p:spPr>
          <p:txBody>
            <a:bodyPr vert="horz" wrap="square" lIns="91440" tIns="45720" rIns="91440" bIns="45720" rtlCol="0" anchor="ctr">
              <a:noAutofit/>
            </a:bodyPr>
            <a:lstStyle/>
            <a:p>
              <a:pPr algn="ctr">
                <a:defRPr/>
              </a:pPr>
              <a:r>
                <a:rPr lang="en-IN" sz="1600" b="1" kern="0" dirty="0" smtClean="0">
                  <a:solidFill>
                    <a:prstClr val="black"/>
                  </a:solidFill>
                  <a:latin typeface="Century Gothic"/>
                </a:rPr>
                <a:t>Incremental Revenue per Mailer</a:t>
              </a:r>
              <a:endParaRPr lang="en-IN" sz="3200" b="1" kern="0" dirty="0" smtClean="0">
                <a:solidFill>
                  <a:prstClr val="black"/>
                </a:solidFill>
                <a:latin typeface="Century Gothic"/>
              </a:endParaRPr>
            </a:p>
          </p:txBody>
        </p:sp>
        <p:sp>
          <p:nvSpPr>
            <p:cNvPr id="67" name="Rounded Rectangle 66"/>
            <p:cNvSpPr/>
            <p:nvPr/>
          </p:nvSpPr>
          <p:spPr>
            <a:xfrm>
              <a:off x="9972114" y="1996053"/>
              <a:ext cx="1792108" cy="3891398"/>
            </a:xfrm>
            <a:prstGeom prst="roundRect">
              <a:avLst/>
            </a:prstGeom>
            <a:noFill/>
            <a:ln w="28575" cap="rnd" cmpd="sng" algn="ctr">
              <a:solidFill>
                <a:srgbClr val="215983"/>
              </a:solidFill>
              <a:prstDash val="sysDash"/>
            </a:ln>
            <a:effectLst/>
          </p:spPr>
          <p:txBody>
            <a:bodyPr rtlCol="0" anchor="ctr"/>
            <a:lstStyle/>
            <a:p>
              <a:pPr algn="ctr">
                <a:defRPr/>
              </a:pPr>
              <a:endParaRPr lang="en-IN" kern="0" smtClean="0">
                <a:solidFill>
                  <a:prstClr val="white"/>
                </a:solidFill>
                <a:latin typeface="Century Gothic"/>
              </a:endParaRPr>
            </a:p>
          </p:txBody>
        </p:sp>
      </p:grpSp>
      <p:grpSp>
        <p:nvGrpSpPr>
          <p:cNvPr id="68" name="Group 67"/>
          <p:cNvGrpSpPr/>
          <p:nvPr/>
        </p:nvGrpSpPr>
        <p:grpSpPr>
          <a:xfrm>
            <a:off x="7071494" y="1638909"/>
            <a:ext cx="2731001" cy="4081133"/>
            <a:chOff x="7077782" y="1594042"/>
            <a:chExt cx="2731001" cy="4081133"/>
          </a:xfrm>
        </p:grpSpPr>
        <p:grpSp>
          <p:nvGrpSpPr>
            <p:cNvPr id="69" name="Group 68"/>
            <p:cNvGrpSpPr/>
            <p:nvPr/>
          </p:nvGrpSpPr>
          <p:grpSpPr>
            <a:xfrm>
              <a:off x="7077782" y="1594042"/>
              <a:ext cx="2731001" cy="4081133"/>
              <a:chOff x="7430678" y="1353412"/>
              <a:chExt cx="2984670" cy="4316437"/>
            </a:xfrm>
          </p:grpSpPr>
          <p:sp>
            <p:nvSpPr>
              <p:cNvPr id="72" name="Rounded Rectangle 71"/>
              <p:cNvSpPr/>
              <p:nvPr/>
            </p:nvSpPr>
            <p:spPr>
              <a:xfrm>
                <a:off x="7939685" y="1353412"/>
                <a:ext cx="129407" cy="407068"/>
              </a:xfrm>
              <a:prstGeom prst="roundRect">
                <a:avLst>
                  <a:gd name="adj" fmla="val 50000"/>
                </a:avLst>
              </a:prstGeom>
              <a:solidFill>
                <a:sysClr val="windowText" lastClr="000000"/>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sp>
            <p:nvSpPr>
              <p:cNvPr id="73" name="Rounded Rectangle 72"/>
              <p:cNvSpPr/>
              <p:nvPr/>
            </p:nvSpPr>
            <p:spPr>
              <a:xfrm>
                <a:off x="7430678" y="1843807"/>
                <a:ext cx="2984670" cy="3826042"/>
              </a:xfrm>
              <a:prstGeom prst="roundRect">
                <a:avLst>
                  <a:gd name="adj" fmla="val 10850"/>
                </a:avLst>
              </a:prstGeom>
              <a:solidFill>
                <a:srgbClr val="1F547A"/>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sp>
            <p:nvSpPr>
              <p:cNvPr id="74" name="Rounded Rectangle 73"/>
              <p:cNvSpPr/>
              <p:nvPr/>
            </p:nvSpPr>
            <p:spPr>
              <a:xfrm>
                <a:off x="7509314" y="2047167"/>
                <a:ext cx="2815883" cy="3158503"/>
              </a:xfrm>
              <a:prstGeom prst="roundRect">
                <a:avLst>
                  <a:gd name="adj" fmla="val 10850"/>
                </a:avLst>
              </a:prstGeom>
              <a:solidFill>
                <a:sysClr val="window" lastClr="FFFFFF"/>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grpSp>
            <p:nvGrpSpPr>
              <p:cNvPr id="75" name="Group 74"/>
              <p:cNvGrpSpPr/>
              <p:nvPr/>
            </p:nvGrpSpPr>
            <p:grpSpPr>
              <a:xfrm>
                <a:off x="7793013" y="1607878"/>
                <a:ext cx="422752" cy="175462"/>
                <a:chOff x="5233182" y="1632956"/>
                <a:chExt cx="422752" cy="175462"/>
              </a:xfrm>
              <a:solidFill>
                <a:sysClr val="windowText" lastClr="000000"/>
              </a:solidFill>
            </p:grpSpPr>
            <p:sp>
              <p:nvSpPr>
                <p:cNvPr id="84" name="Oval 83"/>
                <p:cNvSpPr/>
                <p:nvPr/>
              </p:nvSpPr>
              <p:spPr>
                <a:xfrm>
                  <a:off x="5233182" y="1762699"/>
                  <a:ext cx="422752" cy="45719"/>
                </a:xfrm>
                <a:prstGeom prst="ellipse">
                  <a:avLst/>
                </a:prstGeom>
                <a:grp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sp>
              <p:nvSpPr>
                <p:cNvPr id="85" name="Oval 84"/>
                <p:cNvSpPr/>
                <p:nvPr/>
              </p:nvSpPr>
              <p:spPr>
                <a:xfrm>
                  <a:off x="5233182" y="1720977"/>
                  <a:ext cx="422752" cy="45719"/>
                </a:xfrm>
                <a:prstGeom prst="ellipse">
                  <a:avLst/>
                </a:prstGeom>
                <a:grp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sp>
              <p:nvSpPr>
                <p:cNvPr id="86" name="Oval 85"/>
                <p:cNvSpPr/>
                <p:nvPr/>
              </p:nvSpPr>
              <p:spPr>
                <a:xfrm>
                  <a:off x="5233182" y="1675258"/>
                  <a:ext cx="422752" cy="45719"/>
                </a:xfrm>
                <a:prstGeom prst="ellipse">
                  <a:avLst/>
                </a:prstGeom>
                <a:grp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sp>
              <p:nvSpPr>
                <p:cNvPr id="87" name="Oval 86"/>
                <p:cNvSpPr/>
                <p:nvPr/>
              </p:nvSpPr>
              <p:spPr>
                <a:xfrm>
                  <a:off x="5233182" y="1632956"/>
                  <a:ext cx="422752" cy="45719"/>
                </a:xfrm>
                <a:prstGeom prst="ellipse">
                  <a:avLst/>
                </a:prstGeom>
                <a:grp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grpSp>
          <p:pic>
            <p:nvPicPr>
              <p:cNvPr id="76" name="Picture 75"/>
              <p:cNvPicPr>
                <a:picLocks noChangeAspect="1"/>
              </p:cNvPicPr>
              <p:nvPr/>
            </p:nvPicPr>
            <p:blipFill>
              <a:blip r:embed="rId6"/>
              <a:stretch>
                <a:fillRect/>
              </a:stretch>
            </p:blipFill>
            <p:spPr>
              <a:xfrm>
                <a:off x="9032726" y="2914388"/>
                <a:ext cx="1005865" cy="1036814"/>
              </a:xfrm>
              <a:prstGeom prst="rect">
                <a:avLst/>
              </a:prstGeom>
            </p:spPr>
          </p:pic>
          <p:sp>
            <p:nvSpPr>
              <p:cNvPr id="77" name="Rounded Rectangle 76"/>
              <p:cNvSpPr/>
              <p:nvPr/>
            </p:nvSpPr>
            <p:spPr>
              <a:xfrm>
                <a:off x="7606405" y="5366966"/>
                <a:ext cx="1218720" cy="161597"/>
              </a:xfrm>
              <a:prstGeom prst="roundRect">
                <a:avLst>
                  <a:gd name="adj" fmla="val 27664"/>
                </a:avLst>
              </a:prstGeom>
              <a:solidFill>
                <a:srgbClr val="65D6A0"/>
              </a:solidFill>
              <a:ln w="28575" cap="rnd" cmpd="sng" algn="ctr">
                <a:solidFill>
                  <a:sysClr val="window" lastClr="FFFFFF"/>
                </a:solidFill>
                <a:prstDash val="solid"/>
              </a:ln>
              <a:effectLst/>
            </p:spPr>
            <p:txBody>
              <a:bodyPr rtlCol="0" anchor="ctr"/>
              <a:lstStyle/>
              <a:p>
                <a:pPr algn="ctr">
                  <a:defRPr/>
                </a:pPr>
                <a:endParaRPr lang="en-IN" kern="0" smtClean="0">
                  <a:solidFill>
                    <a:prstClr val="white"/>
                  </a:solidFill>
                  <a:latin typeface="Century Gothic"/>
                </a:endParaRPr>
              </a:p>
            </p:txBody>
          </p:sp>
          <p:sp>
            <p:nvSpPr>
              <p:cNvPr id="78" name="Rounded Rectangle 77"/>
              <p:cNvSpPr/>
              <p:nvPr/>
            </p:nvSpPr>
            <p:spPr>
              <a:xfrm>
                <a:off x="9009386" y="5366966"/>
                <a:ext cx="1218720" cy="161597"/>
              </a:xfrm>
              <a:prstGeom prst="roundRect">
                <a:avLst>
                  <a:gd name="adj" fmla="val 25831"/>
                </a:avLst>
              </a:prstGeom>
              <a:solidFill>
                <a:srgbClr val="5AA0F5"/>
              </a:solidFill>
              <a:ln w="28575" cap="rnd" cmpd="sng" algn="ctr">
                <a:solidFill>
                  <a:sysClr val="window" lastClr="FFFFFF"/>
                </a:solidFill>
                <a:prstDash val="solid"/>
              </a:ln>
              <a:effectLst/>
            </p:spPr>
            <p:txBody>
              <a:bodyPr rtlCol="0" anchor="ctr"/>
              <a:lstStyle/>
              <a:p>
                <a:pPr algn="ctr">
                  <a:defRPr/>
                </a:pPr>
                <a:endParaRPr lang="en-IN" kern="0" smtClean="0">
                  <a:solidFill>
                    <a:prstClr val="white"/>
                  </a:solidFill>
                  <a:latin typeface="Century Gothic"/>
                </a:endParaRPr>
              </a:p>
            </p:txBody>
          </p:sp>
          <p:pic>
            <p:nvPicPr>
              <p:cNvPr id="79" name="Picture 78"/>
              <p:cNvPicPr>
                <a:picLocks noChangeAspect="1"/>
              </p:cNvPicPr>
              <p:nvPr/>
            </p:nvPicPr>
            <p:blipFill>
              <a:blip r:embed="rId7"/>
              <a:stretch>
                <a:fillRect/>
              </a:stretch>
            </p:blipFill>
            <p:spPr>
              <a:xfrm>
                <a:off x="7967562" y="2856697"/>
                <a:ext cx="591363" cy="1060796"/>
              </a:xfrm>
              <a:prstGeom prst="rect">
                <a:avLst/>
              </a:prstGeom>
            </p:spPr>
          </p:pic>
          <p:sp>
            <p:nvSpPr>
              <p:cNvPr id="80" name="Rounded Rectangle 79"/>
              <p:cNvSpPr/>
              <p:nvPr/>
            </p:nvSpPr>
            <p:spPr>
              <a:xfrm>
                <a:off x="7687498" y="2190432"/>
                <a:ext cx="1197673" cy="2902650"/>
              </a:xfrm>
              <a:prstGeom prst="roundRect">
                <a:avLst>
                  <a:gd name="adj" fmla="val 22025"/>
                </a:avLst>
              </a:prstGeom>
              <a:noFill/>
              <a:ln w="19050" cap="rnd" cmpd="sng" algn="ctr">
                <a:solidFill>
                  <a:srgbClr val="215983"/>
                </a:solidFill>
                <a:prstDash val="sysDash"/>
              </a:ln>
              <a:effectLst/>
            </p:spPr>
            <p:txBody>
              <a:bodyPr rtlCol="0" anchor="ctr"/>
              <a:lstStyle/>
              <a:p>
                <a:pPr algn="ctr">
                  <a:defRPr/>
                </a:pPr>
                <a:endParaRPr lang="en-IN" kern="0" smtClean="0">
                  <a:solidFill>
                    <a:prstClr val="white"/>
                  </a:solidFill>
                  <a:latin typeface="Century Gothic"/>
                </a:endParaRPr>
              </a:p>
            </p:txBody>
          </p:sp>
          <p:sp>
            <p:nvSpPr>
              <p:cNvPr id="81" name="Rounded Rectangle 80"/>
              <p:cNvSpPr/>
              <p:nvPr/>
            </p:nvSpPr>
            <p:spPr>
              <a:xfrm>
                <a:off x="8958706" y="2198476"/>
                <a:ext cx="1197673" cy="2894606"/>
              </a:xfrm>
              <a:prstGeom prst="roundRect">
                <a:avLst>
                  <a:gd name="adj" fmla="val 22025"/>
                </a:avLst>
              </a:prstGeom>
              <a:noFill/>
              <a:ln w="19050" cap="rnd" cmpd="sng" algn="ctr">
                <a:solidFill>
                  <a:srgbClr val="215983"/>
                </a:solidFill>
                <a:prstDash val="sysDash"/>
              </a:ln>
              <a:effectLst/>
            </p:spPr>
            <p:txBody>
              <a:bodyPr rtlCol="0" anchor="ctr"/>
              <a:lstStyle/>
              <a:p>
                <a:pPr algn="ctr">
                  <a:defRPr/>
                </a:pPr>
                <a:endParaRPr lang="en-IN" kern="0" smtClean="0">
                  <a:solidFill>
                    <a:prstClr val="white"/>
                  </a:solidFill>
                  <a:latin typeface="Century Gothic"/>
                </a:endParaRPr>
              </a:p>
            </p:txBody>
          </p:sp>
          <p:sp>
            <p:nvSpPr>
              <p:cNvPr id="82" name="TextBox 81"/>
              <p:cNvSpPr txBox="1"/>
              <p:nvPr/>
            </p:nvSpPr>
            <p:spPr bwMode="gray">
              <a:xfrm>
                <a:off x="7876291" y="4216951"/>
                <a:ext cx="834189" cy="747071"/>
              </a:xfrm>
              <a:prstGeom prst="rect">
                <a:avLst/>
              </a:prstGeom>
            </p:spPr>
            <p:txBody>
              <a:bodyPr vert="horz" wrap="square" lIns="91440" tIns="45720" rIns="91440" bIns="45720" rtlCol="0" anchor="ctr">
                <a:noAutofit/>
              </a:bodyPr>
              <a:lstStyle/>
              <a:p>
                <a:pPr algn="ctr">
                  <a:defRPr/>
                </a:pPr>
                <a:r>
                  <a:rPr lang="en-IN" sz="1100" kern="0" dirty="0" smtClean="0">
                    <a:solidFill>
                      <a:prstClr val="black"/>
                    </a:solidFill>
                    <a:latin typeface="Century Gothic"/>
                  </a:rPr>
                  <a:t>Increase by</a:t>
                </a:r>
              </a:p>
              <a:p>
                <a:pPr algn="ctr">
                  <a:defRPr/>
                </a:pPr>
                <a:r>
                  <a:rPr lang="en-IN" sz="1100" kern="0" dirty="0" smtClean="0">
                    <a:solidFill>
                      <a:prstClr val="black"/>
                    </a:solidFill>
                    <a:latin typeface="Century Gothic"/>
                  </a:rPr>
                  <a:t> </a:t>
                </a:r>
              </a:p>
              <a:p>
                <a:pPr algn="ctr">
                  <a:defRPr/>
                </a:pPr>
                <a:r>
                  <a:rPr lang="en-IN" sz="2000" b="1" kern="0" dirty="0" smtClean="0">
                    <a:solidFill>
                      <a:prstClr val="black"/>
                    </a:solidFill>
                    <a:latin typeface="Century Gothic"/>
                  </a:rPr>
                  <a:t>71%</a:t>
                </a:r>
              </a:p>
            </p:txBody>
          </p:sp>
          <p:sp>
            <p:nvSpPr>
              <p:cNvPr id="83" name="TextBox 82"/>
              <p:cNvSpPr txBox="1"/>
              <p:nvPr/>
            </p:nvSpPr>
            <p:spPr bwMode="gray">
              <a:xfrm>
                <a:off x="9119148" y="4216951"/>
                <a:ext cx="834189" cy="747071"/>
              </a:xfrm>
              <a:prstGeom prst="rect">
                <a:avLst/>
              </a:prstGeom>
            </p:spPr>
            <p:txBody>
              <a:bodyPr vert="horz" wrap="square" lIns="91440" tIns="45720" rIns="91440" bIns="45720" rtlCol="0" anchor="ctr">
                <a:noAutofit/>
              </a:bodyPr>
              <a:lstStyle/>
              <a:p>
                <a:pPr algn="ctr">
                  <a:defRPr/>
                </a:pPr>
                <a:r>
                  <a:rPr lang="en-IN" sz="1100" kern="0" dirty="0" smtClean="0">
                    <a:solidFill>
                      <a:prstClr val="black"/>
                    </a:solidFill>
                    <a:latin typeface="Century Gothic"/>
                  </a:rPr>
                  <a:t>Increase by</a:t>
                </a:r>
              </a:p>
              <a:p>
                <a:pPr algn="ctr">
                  <a:defRPr/>
                </a:pPr>
                <a:r>
                  <a:rPr lang="en-IN" sz="1100" kern="0" dirty="0" smtClean="0">
                    <a:solidFill>
                      <a:prstClr val="black"/>
                    </a:solidFill>
                    <a:latin typeface="Century Gothic"/>
                  </a:rPr>
                  <a:t> </a:t>
                </a:r>
              </a:p>
              <a:p>
                <a:pPr algn="ctr">
                  <a:defRPr/>
                </a:pPr>
                <a:r>
                  <a:rPr lang="en-IN" sz="2000" b="1" kern="0" dirty="0" smtClean="0">
                    <a:solidFill>
                      <a:prstClr val="black"/>
                    </a:solidFill>
                    <a:latin typeface="Century Gothic"/>
                  </a:rPr>
                  <a:t>66%</a:t>
                </a:r>
              </a:p>
            </p:txBody>
          </p:sp>
        </p:grpSp>
        <p:sp>
          <p:nvSpPr>
            <p:cNvPr id="70" name="TextBox 69"/>
            <p:cNvSpPr txBox="1"/>
            <p:nvPr/>
          </p:nvSpPr>
          <p:spPr bwMode="gray">
            <a:xfrm>
              <a:off x="7312774" y="2393040"/>
              <a:ext cx="1080386" cy="747071"/>
            </a:xfrm>
            <a:prstGeom prst="rect">
              <a:avLst/>
            </a:prstGeom>
          </p:spPr>
          <p:txBody>
            <a:bodyPr vert="horz" wrap="square" lIns="91440" tIns="45720" rIns="91440" bIns="45720" rtlCol="0" anchor="ctr">
              <a:noAutofit/>
            </a:bodyPr>
            <a:lstStyle/>
            <a:p>
              <a:pPr algn="ctr">
                <a:defRPr/>
              </a:pPr>
              <a:r>
                <a:rPr lang="en-IN" sz="1400" b="1" kern="0" dirty="0" smtClean="0">
                  <a:solidFill>
                    <a:prstClr val="black"/>
                  </a:solidFill>
                  <a:latin typeface="Century Gothic"/>
                </a:rPr>
                <a:t>Open Rates</a:t>
              </a:r>
              <a:endParaRPr lang="en-IN" sz="2800" b="1" kern="0" dirty="0" smtClean="0">
                <a:solidFill>
                  <a:prstClr val="black"/>
                </a:solidFill>
                <a:latin typeface="Century Gothic"/>
              </a:endParaRPr>
            </a:p>
          </p:txBody>
        </p:sp>
        <p:sp>
          <p:nvSpPr>
            <p:cNvPr id="71" name="TextBox 70"/>
            <p:cNvSpPr txBox="1"/>
            <p:nvPr/>
          </p:nvSpPr>
          <p:spPr bwMode="gray">
            <a:xfrm>
              <a:off x="8460282" y="2350998"/>
              <a:ext cx="1080386" cy="747071"/>
            </a:xfrm>
            <a:prstGeom prst="rect">
              <a:avLst/>
            </a:prstGeom>
          </p:spPr>
          <p:txBody>
            <a:bodyPr vert="horz" wrap="square" lIns="91440" tIns="45720" rIns="91440" bIns="45720" rtlCol="0" anchor="ctr">
              <a:noAutofit/>
            </a:bodyPr>
            <a:lstStyle/>
            <a:p>
              <a:pPr algn="ctr">
                <a:defRPr/>
              </a:pPr>
              <a:r>
                <a:rPr lang="en-IN" sz="1400" b="1" kern="0" dirty="0" smtClean="0">
                  <a:solidFill>
                    <a:prstClr val="black"/>
                  </a:solidFill>
                  <a:latin typeface="Century Gothic"/>
                </a:rPr>
                <a:t>Response Rates</a:t>
              </a:r>
              <a:endParaRPr lang="en-IN" sz="2800" b="1" kern="0" dirty="0" smtClean="0">
                <a:solidFill>
                  <a:prstClr val="black"/>
                </a:solidFill>
                <a:latin typeface="Century Gothic"/>
              </a:endParaRPr>
            </a:p>
          </p:txBody>
        </p:sp>
      </p:grpSp>
      <p:sp>
        <p:nvSpPr>
          <p:cNvPr id="88" name="TextBox 87"/>
          <p:cNvSpPr txBox="1"/>
          <p:nvPr/>
        </p:nvSpPr>
        <p:spPr bwMode="gray">
          <a:xfrm>
            <a:off x="3331035" y="5845079"/>
            <a:ext cx="8654143" cy="568871"/>
          </a:xfrm>
          <a:prstGeom prst="rect">
            <a:avLst/>
          </a:prstGeom>
        </p:spPr>
        <p:txBody>
          <a:bodyPr vert="horz" wrap="square" lIns="91440" tIns="45720" rIns="91440" bIns="45720" rtlCol="0" anchor="ctr">
            <a:noAutofit/>
          </a:bodyPr>
          <a:lstStyle/>
          <a:p>
            <a:pPr marL="285750" indent="-285750">
              <a:buFont typeface="Arial" panose="020B0604020202020204" pitchFamily="34" charset="0"/>
              <a:buChar char="•"/>
            </a:pPr>
            <a:r>
              <a:rPr lang="en-IN" sz="1600" dirty="0" err="1" smtClean="0">
                <a:solidFill>
                  <a:prstClr val="black"/>
                </a:solidFill>
                <a:latin typeface="Century Gothic"/>
              </a:rPr>
              <a:t>TiQ</a:t>
            </a:r>
            <a:r>
              <a:rPr lang="en-IN" sz="1600" dirty="0" smtClean="0">
                <a:solidFill>
                  <a:prstClr val="black"/>
                </a:solidFill>
                <a:latin typeface="Century Gothic"/>
              </a:rPr>
              <a:t> delivered model based targeting for 2 campaigns –mobiles and laptops. </a:t>
            </a:r>
          </a:p>
          <a:p>
            <a:pPr marL="285750" indent="-285750">
              <a:buFont typeface="Arial" panose="020B0604020202020204" pitchFamily="34" charset="0"/>
              <a:buChar char="•"/>
            </a:pPr>
            <a:r>
              <a:rPr lang="en-IN" sz="1600" dirty="0" smtClean="0">
                <a:solidFill>
                  <a:prstClr val="black"/>
                </a:solidFill>
                <a:latin typeface="Century Gothic"/>
              </a:rPr>
              <a:t>Modelled approach demonstrated incremental benefit over rule based targeting</a:t>
            </a:r>
          </a:p>
        </p:txBody>
      </p:sp>
      <p:sp>
        <p:nvSpPr>
          <p:cNvPr id="46" name="TextBox 45"/>
          <p:cNvSpPr txBox="1"/>
          <p:nvPr/>
        </p:nvSpPr>
        <p:spPr bwMode="gray">
          <a:xfrm>
            <a:off x="3314286" y="6599788"/>
            <a:ext cx="5370551" cy="241977"/>
          </a:xfrm>
          <a:prstGeom prst="rect">
            <a:avLst/>
          </a:prstGeom>
        </p:spPr>
        <p:txBody>
          <a:bodyPr vert="horz" wrap="square" lIns="91440" tIns="45720" rIns="91440" bIns="45720" rtlCol="0" anchor="ctr">
            <a:noAutofit/>
          </a:bodyPr>
          <a:lstStyle/>
          <a:p>
            <a:pPr algn="r"/>
            <a:r>
              <a:rPr lang="en-IN" sz="1200" dirty="0" smtClean="0">
                <a:solidFill>
                  <a:prstClr val="black"/>
                </a:solidFill>
                <a:latin typeface="Century Gothic"/>
              </a:rPr>
              <a:t>Mobile : Open Rates 9.3% Vs. 5.4%  | Response Rate of 0.13% Vs. 0.08%</a:t>
            </a:r>
          </a:p>
        </p:txBody>
      </p:sp>
      <p:sp>
        <p:nvSpPr>
          <p:cNvPr id="47" name="TextBox 46"/>
          <p:cNvSpPr txBox="1"/>
          <p:nvPr/>
        </p:nvSpPr>
        <p:spPr bwMode="gray">
          <a:xfrm>
            <a:off x="6778770" y="6585543"/>
            <a:ext cx="5370551" cy="241977"/>
          </a:xfrm>
          <a:prstGeom prst="rect">
            <a:avLst/>
          </a:prstGeom>
        </p:spPr>
        <p:txBody>
          <a:bodyPr vert="horz" wrap="square" lIns="91440" tIns="45720" rIns="91440" bIns="45720" rtlCol="0" anchor="ctr">
            <a:noAutofit/>
          </a:bodyPr>
          <a:lstStyle/>
          <a:p>
            <a:pPr algn="r"/>
            <a:r>
              <a:rPr lang="en-IN" sz="1200" dirty="0" smtClean="0">
                <a:solidFill>
                  <a:prstClr val="black"/>
                </a:solidFill>
                <a:latin typeface="Century Gothic"/>
              </a:rPr>
              <a:t>Laptop : Revenue per Mailer 17.2 Vs. 10.3</a:t>
            </a:r>
          </a:p>
        </p:txBody>
      </p:sp>
      <p:sp>
        <p:nvSpPr>
          <p:cNvPr id="48" name="TextBox 47"/>
          <p:cNvSpPr txBox="1"/>
          <p:nvPr/>
        </p:nvSpPr>
        <p:spPr bwMode="gray">
          <a:xfrm>
            <a:off x="7805336" y="1584027"/>
            <a:ext cx="1652423" cy="596267"/>
          </a:xfrm>
          <a:prstGeom prst="rect">
            <a:avLst/>
          </a:prstGeom>
        </p:spPr>
        <p:txBody>
          <a:bodyPr vert="horz" wrap="square" lIns="91440" tIns="45720" rIns="91440" bIns="45720" rtlCol="0" anchor="ctr">
            <a:noAutofit/>
          </a:bodyPr>
          <a:lstStyle/>
          <a:p>
            <a:pPr algn="ctr">
              <a:lnSpc>
                <a:spcPct val="120000"/>
              </a:lnSpc>
            </a:pPr>
            <a:r>
              <a:rPr lang="en-IN" sz="1400" b="1" dirty="0" smtClean="0">
                <a:solidFill>
                  <a:prstClr val="black"/>
                </a:solidFill>
                <a:latin typeface="Century Gothic"/>
              </a:rPr>
              <a:t>Propensity to buy Mobile</a:t>
            </a:r>
          </a:p>
        </p:txBody>
      </p:sp>
      <p:sp>
        <p:nvSpPr>
          <p:cNvPr id="89" name="TextBox 88"/>
          <p:cNvSpPr txBox="1"/>
          <p:nvPr/>
        </p:nvSpPr>
        <p:spPr bwMode="gray">
          <a:xfrm>
            <a:off x="10036216" y="1569443"/>
            <a:ext cx="1652423" cy="596267"/>
          </a:xfrm>
          <a:prstGeom prst="rect">
            <a:avLst/>
          </a:prstGeom>
        </p:spPr>
        <p:txBody>
          <a:bodyPr vert="horz" wrap="square" lIns="91440" tIns="45720" rIns="91440" bIns="45720" rtlCol="0" anchor="ctr">
            <a:noAutofit/>
          </a:bodyPr>
          <a:lstStyle/>
          <a:p>
            <a:pPr algn="ctr">
              <a:lnSpc>
                <a:spcPct val="120000"/>
              </a:lnSpc>
            </a:pPr>
            <a:r>
              <a:rPr lang="en-IN" sz="1400" b="1" dirty="0" smtClean="0">
                <a:solidFill>
                  <a:prstClr val="black"/>
                </a:solidFill>
                <a:latin typeface="Century Gothic"/>
              </a:rPr>
              <a:t>Propensity to buy Laptops</a:t>
            </a:r>
          </a:p>
        </p:txBody>
      </p:sp>
      <p:graphicFrame>
        <p:nvGraphicFramePr>
          <p:cNvPr id="2" name="Diagram 1"/>
          <p:cNvGraphicFramePr/>
          <p:nvPr>
            <p:extLst/>
          </p:nvPr>
        </p:nvGraphicFramePr>
        <p:xfrm>
          <a:off x="27053" y="1075267"/>
          <a:ext cx="11948096" cy="4730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028" name="Picture 4" descr="Related image"/>
          <p:cNvPicPr>
            <a:picLocks noChangeAspect="1" noChangeArrowheads="1"/>
          </p:cNvPicPr>
          <p:nvPr/>
        </p:nvPicPr>
        <p:blipFill rotWithShape="1">
          <a:blip r:embed="rId13">
            <a:extLst>
              <a:ext uri="{28A0092B-C50C-407E-A947-70E740481C1C}">
                <a14:useLocalDpi xmlns:a14="http://schemas.microsoft.com/office/drawing/2010/main" val="0"/>
              </a:ext>
            </a:extLst>
          </a:blip>
          <a:srcRect b="13838"/>
          <a:stretch/>
        </p:blipFill>
        <p:spPr bwMode="auto">
          <a:xfrm>
            <a:off x="519410" y="2441322"/>
            <a:ext cx="1813121" cy="1487828"/>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p:cNvSpPr txBox="1"/>
          <p:nvPr/>
        </p:nvSpPr>
        <p:spPr bwMode="gray">
          <a:xfrm>
            <a:off x="263451" y="1668013"/>
            <a:ext cx="2460643" cy="891331"/>
          </a:xfrm>
          <a:prstGeom prst="rect">
            <a:avLst/>
          </a:prstGeom>
        </p:spPr>
        <p:txBody>
          <a:bodyPr vert="horz" wrap="square" lIns="91440" tIns="45720" rIns="91440" bIns="45720" rtlCol="0" anchor="ctr">
            <a:noAutofit/>
          </a:bodyPr>
          <a:lstStyle/>
          <a:p>
            <a:pPr algn="ctr">
              <a:lnSpc>
                <a:spcPct val="120000"/>
              </a:lnSpc>
            </a:pPr>
            <a:r>
              <a:rPr lang="en-IN" dirty="0" smtClean="0">
                <a:solidFill>
                  <a:prstClr val="black"/>
                </a:solidFill>
                <a:latin typeface="Century Gothic"/>
              </a:rPr>
              <a:t>Effective Targeting through Relevance </a:t>
            </a:r>
          </a:p>
        </p:txBody>
      </p:sp>
      <p:pic>
        <p:nvPicPr>
          <p:cNvPr id="1030" name="Picture 6" descr="Related imag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7000" y="3951494"/>
            <a:ext cx="1905000" cy="1219201"/>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p:cNvSpPr txBox="1"/>
          <p:nvPr/>
        </p:nvSpPr>
        <p:spPr bwMode="gray">
          <a:xfrm>
            <a:off x="350539" y="5282076"/>
            <a:ext cx="2460643" cy="891331"/>
          </a:xfrm>
          <a:prstGeom prst="rect">
            <a:avLst/>
          </a:prstGeom>
        </p:spPr>
        <p:txBody>
          <a:bodyPr vert="horz" wrap="square" lIns="91440" tIns="45720" rIns="91440" bIns="45720" rtlCol="0" anchor="ctr">
            <a:noAutofit/>
          </a:bodyPr>
          <a:lstStyle/>
          <a:p>
            <a:pPr algn="ctr">
              <a:lnSpc>
                <a:spcPct val="120000"/>
              </a:lnSpc>
            </a:pPr>
            <a:r>
              <a:rPr lang="en-IN" dirty="0" smtClean="0">
                <a:solidFill>
                  <a:prstClr val="black"/>
                </a:solidFill>
                <a:latin typeface="Century Gothic"/>
              </a:rPr>
              <a:t>Increase effectiveness of Direct Marketing</a:t>
            </a:r>
          </a:p>
        </p:txBody>
      </p:sp>
      <p:sp>
        <p:nvSpPr>
          <p:cNvPr id="4" name="Isosceles Triangle 3"/>
          <p:cNvSpPr/>
          <p:nvPr/>
        </p:nvSpPr>
        <p:spPr>
          <a:xfrm rot="5400000">
            <a:off x="703380" y="3917498"/>
            <a:ext cx="4424224" cy="21510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9" name="Picture 8"/>
          <p:cNvPicPr>
            <a:picLocks noChangeAspect="1"/>
          </p:cNvPicPr>
          <p:nvPr/>
        </p:nvPicPr>
        <p:blipFill>
          <a:blip r:embed="rId15"/>
          <a:stretch>
            <a:fillRect/>
          </a:stretch>
        </p:blipFill>
        <p:spPr>
          <a:xfrm>
            <a:off x="212174" y="179732"/>
            <a:ext cx="2427592" cy="731036"/>
          </a:xfrm>
          <a:prstGeom prst="rect">
            <a:avLst/>
          </a:prstGeom>
        </p:spPr>
      </p:pic>
    </p:spTree>
    <p:extLst>
      <p:ext uri="{BB962C8B-B14F-4D97-AF65-F5344CB8AC3E}">
        <p14:creationId xmlns:p14="http://schemas.microsoft.com/office/powerpoint/2010/main" val="36738884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9612809" y="1614402"/>
            <a:ext cx="992404" cy="992404"/>
          </a:xfrm>
          <a:prstGeom prst="ellipse">
            <a:avLst/>
          </a:prstGeom>
          <a:solidFill>
            <a:sysClr val="window" lastClr="FFFFFF"/>
          </a:solidFill>
          <a:ln w="57150" cap="rnd" cmpd="sng" algn="ctr">
            <a:solidFill>
              <a:sysClr val="window" lastClr="FFFFFF">
                <a:lumMod val="75000"/>
              </a:sysClr>
            </a:solidFill>
            <a:prstDash val="solid"/>
          </a:ln>
          <a:effectLst/>
        </p:spPr>
        <p:txBody>
          <a:bodyPr rtlCol="0" anchor="ctr"/>
          <a:lstStyle/>
          <a:p>
            <a:pPr algn="ctr">
              <a:defRPr/>
            </a:pPr>
            <a:endParaRPr lang="en-IN" kern="0" smtClean="0">
              <a:solidFill>
                <a:prstClr val="white"/>
              </a:solidFill>
              <a:latin typeface="Century Gothic"/>
            </a:endParaRPr>
          </a:p>
        </p:txBody>
      </p:sp>
      <p:sp>
        <p:nvSpPr>
          <p:cNvPr id="10" name="Rectangle 9"/>
          <p:cNvSpPr/>
          <p:nvPr/>
        </p:nvSpPr>
        <p:spPr>
          <a:xfrm>
            <a:off x="2640140" y="4269371"/>
            <a:ext cx="2262295" cy="1825768"/>
          </a:xfrm>
          <a:prstGeom prst="rect">
            <a:avLst/>
          </a:prstGeom>
          <a:solidFill>
            <a:schemeClr val="accent1">
              <a:lumMod val="40000"/>
              <a:lumOff val="60000"/>
            </a:schemeClr>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sp>
        <p:nvSpPr>
          <p:cNvPr id="11" name="Rectangle 10"/>
          <p:cNvSpPr/>
          <p:nvPr/>
        </p:nvSpPr>
        <p:spPr>
          <a:xfrm>
            <a:off x="4906380" y="4057791"/>
            <a:ext cx="2224576" cy="2037348"/>
          </a:xfrm>
          <a:prstGeom prst="rect">
            <a:avLst/>
          </a:prstGeom>
          <a:solidFill>
            <a:schemeClr val="accent1">
              <a:lumMod val="20000"/>
              <a:lumOff val="80000"/>
            </a:schemeClr>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sp>
        <p:nvSpPr>
          <p:cNvPr id="12" name="Rectangle 11"/>
          <p:cNvSpPr/>
          <p:nvPr/>
        </p:nvSpPr>
        <p:spPr>
          <a:xfrm>
            <a:off x="7134218" y="3704865"/>
            <a:ext cx="2170826" cy="2390274"/>
          </a:xfrm>
          <a:prstGeom prst="rect">
            <a:avLst/>
          </a:prstGeom>
          <a:solidFill>
            <a:schemeClr val="accent1">
              <a:lumMod val="20000"/>
              <a:lumOff val="80000"/>
            </a:schemeClr>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sp>
        <p:nvSpPr>
          <p:cNvPr id="13" name="Rectangle 12"/>
          <p:cNvSpPr/>
          <p:nvPr/>
        </p:nvSpPr>
        <p:spPr>
          <a:xfrm>
            <a:off x="9522635" y="3029977"/>
            <a:ext cx="2518610" cy="3065162"/>
          </a:xfrm>
          <a:prstGeom prst="rect">
            <a:avLst/>
          </a:prstGeom>
          <a:solidFill>
            <a:schemeClr val="accent1">
              <a:lumMod val="75000"/>
            </a:schemeClr>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grpSp>
        <p:nvGrpSpPr>
          <p:cNvPr id="32" name="Group 31"/>
          <p:cNvGrpSpPr>
            <a:grpSpLocks noChangeAspect="1"/>
          </p:cNvGrpSpPr>
          <p:nvPr/>
        </p:nvGrpSpPr>
        <p:grpSpPr>
          <a:xfrm>
            <a:off x="2724495" y="3284115"/>
            <a:ext cx="735166" cy="699672"/>
            <a:chOff x="939946" y="3166703"/>
            <a:chExt cx="931861" cy="888335"/>
          </a:xfrm>
        </p:grpSpPr>
        <p:sp>
          <p:nvSpPr>
            <p:cNvPr id="34" name="Oval 33"/>
            <p:cNvSpPr/>
            <p:nvPr/>
          </p:nvSpPr>
          <p:spPr>
            <a:xfrm>
              <a:off x="939946" y="3166703"/>
              <a:ext cx="931861" cy="888335"/>
            </a:xfrm>
            <a:prstGeom prst="ellipse">
              <a:avLst/>
            </a:prstGeom>
            <a:solidFill>
              <a:sysClr val="window" lastClr="FFFFFF"/>
            </a:solidFill>
            <a:ln w="57150" cap="rnd" cmpd="sng" algn="ctr">
              <a:solidFill>
                <a:sysClr val="window" lastClr="FFFFFF">
                  <a:lumMod val="75000"/>
                </a:sysClr>
              </a:solidFill>
              <a:prstDash val="solid"/>
            </a:ln>
            <a:effectLst/>
          </p:spPr>
          <p:txBody>
            <a:bodyPr rtlCol="0" anchor="ctr"/>
            <a:lstStyle/>
            <a:p>
              <a:pPr algn="ctr">
                <a:defRPr/>
              </a:pPr>
              <a:endParaRPr lang="en-IN" kern="0" smtClean="0">
                <a:solidFill>
                  <a:prstClr val="white"/>
                </a:solidFill>
                <a:latin typeface="Century Gothic"/>
              </a:endParaRPr>
            </a:p>
          </p:txBody>
        </p:sp>
        <p:pic>
          <p:nvPicPr>
            <p:cNvPr id="35" name="Picture 34"/>
            <p:cNvPicPr>
              <a:picLocks noChangeAspect="1"/>
            </p:cNvPicPr>
            <p:nvPr/>
          </p:nvPicPr>
          <p:blipFill>
            <a:blip r:embed="rId2">
              <a:duotone>
                <a:prstClr val="black"/>
                <a:schemeClr val="accent1">
                  <a:tint val="45000"/>
                  <a:satMod val="400000"/>
                </a:schemeClr>
              </a:duotone>
            </a:blip>
            <a:stretch>
              <a:fillRect/>
            </a:stretch>
          </p:blipFill>
          <p:spPr>
            <a:xfrm rot="1979953">
              <a:off x="1047101" y="3259707"/>
              <a:ext cx="699036" cy="677385"/>
            </a:xfrm>
            <a:prstGeom prst="rect">
              <a:avLst/>
            </a:prstGeom>
          </p:spPr>
        </p:pic>
      </p:grpSp>
      <p:sp>
        <p:nvSpPr>
          <p:cNvPr id="33" name="TextBox 32"/>
          <p:cNvSpPr txBox="1"/>
          <p:nvPr/>
        </p:nvSpPr>
        <p:spPr bwMode="gray">
          <a:xfrm>
            <a:off x="3527973" y="3216491"/>
            <a:ext cx="1543066" cy="915780"/>
          </a:xfrm>
          <a:prstGeom prst="rect">
            <a:avLst/>
          </a:prstGeom>
        </p:spPr>
        <p:txBody>
          <a:bodyPr vert="horz" wrap="square" lIns="91440" tIns="45720" rIns="91440" bIns="45720" rtlCol="0" anchor="ctr">
            <a:noAutofit/>
          </a:bodyPr>
          <a:lstStyle/>
          <a:p>
            <a:pPr>
              <a:defRPr/>
            </a:pPr>
            <a:r>
              <a:rPr lang="en-IN" sz="2000" kern="0" dirty="0" smtClean="0">
                <a:solidFill>
                  <a:prstClr val="black"/>
                </a:solidFill>
                <a:latin typeface="Century Gothic"/>
              </a:rPr>
              <a:t>Identifying Steady State</a:t>
            </a:r>
          </a:p>
        </p:txBody>
      </p:sp>
      <p:sp>
        <p:nvSpPr>
          <p:cNvPr id="15" name="Rounded Rectangle 14"/>
          <p:cNvSpPr/>
          <p:nvPr/>
        </p:nvSpPr>
        <p:spPr>
          <a:xfrm>
            <a:off x="2784793" y="4539206"/>
            <a:ext cx="1888433" cy="1379470"/>
          </a:xfrm>
          <a:prstGeom prst="roundRect">
            <a:avLst>
              <a:gd name="adj" fmla="val 18242"/>
            </a:avLst>
          </a:prstGeom>
          <a:solidFill>
            <a:sysClr val="window" lastClr="FFFFFF"/>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sp>
        <p:nvSpPr>
          <p:cNvPr id="16" name="TextBox 15"/>
          <p:cNvSpPr txBox="1"/>
          <p:nvPr/>
        </p:nvSpPr>
        <p:spPr bwMode="gray">
          <a:xfrm>
            <a:off x="2847445" y="4661858"/>
            <a:ext cx="1888433" cy="1176607"/>
          </a:xfrm>
          <a:prstGeom prst="rect">
            <a:avLst/>
          </a:prstGeom>
        </p:spPr>
        <p:txBody>
          <a:bodyPr vert="horz" wrap="square" lIns="91440" tIns="45720" rIns="91440" bIns="45720" rtlCol="0" anchor="ctr">
            <a:noAutofit/>
          </a:bodyPr>
          <a:lstStyle/>
          <a:p>
            <a:pPr>
              <a:defRPr/>
            </a:pPr>
            <a:r>
              <a:rPr lang="en-IN" sz="1400" kern="0" dirty="0" smtClean="0">
                <a:solidFill>
                  <a:prstClr val="black"/>
                </a:solidFill>
                <a:latin typeface="Century Gothic"/>
              </a:rPr>
              <a:t>Store KPI Trend Charts since inception through TS Decomposition to define Steady State</a:t>
            </a:r>
          </a:p>
        </p:txBody>
      </p:sp>
      <p:sp>
        <p:nvSpPr>
          <p:cNvPr id="17" name="Rounded Rectangle 16"/>
          <p:cNvSpPr/>
          <p:nvPr/>
        </p:nvSpPr>
        <p:spPr>
          <a:xfrm>
            <a:off x="5054970" y="4282380"/>
            <a:ext cx="1892337" cy="1636296"/>
          </a:xfrm>
          <a:prstGeom prst="roundRect">
            <a:avLst>
              <a:gd name="adj" fmla="val 18242"/>
            </a:avLst>
          </a:prstGeom>
          <a:solidFill>
            <a:sysClr val="window" lastClr="FFFFFF"/>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sp>
        <p:nvSpPr>
          <p:cNvPr id="18" name="TextBox 17"/>
          <p:cNvSpPr txBox="1"/>
          <p:nvPr/>
        </p:nvSpPr>
        <p:spPr bwMode="gray">
          <a:xfrm>
            <a:off x="5132618" y="4611243"/>
            <a:ext cx="1892337" cy="930443"/>
          </a:xfrm>
          <a:prstGeom prst="rect">
            <a:avLst/>
          </a:prstGeom>
        </p:spPr>
        <p:txBody>
          <a:bodyPr vert="horz" wrap="square" lIns="91440" tIns="45720" rIns="91440" bIns="45720" rtlCol="0" anchor="ctr">
            <a:noAutofit/>
          </a:bodyPr>
          <a:lstStyle/>
          <a:p>
            <a:pPr>
              <a:defRPr/>
            </a:pPr>
            <a:r>
              <a:rPr lang="en-IN" sz="1400" kern="0" dirty="0" smtClean="0">
                <a:solidFill>
                  <a:prstClr val="black"/>
                </a:solidFill>
                <a:latin typeface="Century Gothic"/>
              </a:rPr>
              <a:t>Using a regression 2-stage model framework, create a consolidated measure of success for every store</a:t>
            </a:r>
          </a:p>
        </p:txBody>
      </p:sp>
      <p:grpSp>
        <p:nvGrpSpPr>
          <p:cNvPr id="19" name="Group 18"/>
          <p:cNvGrpSpPr/>
          <p:nvPr/>
        </p:nvGrpSpPr>
        <p:grpSpPr>
          <a:xfrm>
            <a:off x="5103696" y="3176105"/>
            <a:ext cx="707381" cy="711927"/>
            <a:chOff x="3563695" y="2841659"/>
            <a:chExt cx="992404" cy="992404"/>
          </a:xfrm>
        </p:grpSpPr>
        <p:sp>
          <p:nvSpPr>
            <p:cNvPr id="30" name="Oval 29"/>
            <p:cNvSpPr/>
            <p:nvPr/>
          </p:nvSpPr>
          <p:spPr>
            <a:xfrm>
              <a:off x="3563695" y="2841659"/>
              <a:ext cx="992404" cy="992404"/>
            </a:xfrm>
            <a:prstGeom prst="ellipse">
              <a:avLst/>
            </a:prstGeom>
            <a:solidFill>
              <a:sysClr val="window" lastClr="FFFFFF"/>
            </a:solidFill>
            <a:ln w="57150" cap="rnd" cmpd="sng" algn="ctr">
              <a:solidFill>
                <a:sysClr val="window" lastClr="FFFFFF">
                  <a:lumMod val="75000"/>
                </a:sysClr>
              </a:solidFill>
              <a:prstDash val="solid"/>
            </a:ln>
            <a:effectLst/>
          </p:spPr>
          <p:txBody>
            <a:bodyPr rtlCol="0" anchor="ctr"/>
            <a:lstStyle/>
            <a:p>
              <a:pPr algn="ctr">
                <a:defRPr/>
              </a:pPr>
              <a:endParaRPr lang="en-IN" kern="0" smtClean="0">
                <a:solidFill>
                  <a:prstClr val="white"/>
                </a:solidFill>
                <a:latin typeface="Century Gothic"/>
              </a:endParaRPr>
            </a:p>
          </p:txBody>
        </p:sp>
        <p:pic>
          <p:nvPicPr>
            <p:cNvPr id="31" name="Picture 30"/>
            <p:cNvPicPr>
              <a:picLocks noChangeAspect="1"/>
            </p:cNvPicPr>
            <p:nvPr/>
          </p:nvPicPr>
          <p:blipFill rotWithShape="1">
            <a:blip r:embed="rId3">
              <a:duotone>
                <a:schemeClr val="accent1">
                  <a:shade val="45000"/>
                  <a:satMod val="135000"/>
                </a:schemeClr>
                <a:prstClr val="white"/>
              </a:duotone>
            </a:blip>
            <a:srcRect l="28013" t="12104"/>
            <a:stretch/>
          </p:blipFill>
          <p:spPr>
            <a:xfrm>
              <a:off x="3771589" y="3002079"/>
              <a:ext cx="671892" cy="657724"/>
            </a:xfrm>
            <a:prstGeom prst="rect">
              <a:avLst/>
            </a:prstGeom>
          </p:spPr>
        </p:pic>
      </p:grpSp>
      <p:sp>
        <p:nvSpPr>
          <p:cNvPr id="20" name="TextBox 19"/>
          <p:cNvSpPr txBox="1"/>
          <p:nvPr/>
        </p:nvSpPr>
        <p:spPr bwMode="gray">
          <a:xfrm>
            <a:off x="5828330" y="3056845"/>
            <a:ext cx="1494948" cy="915780"/>
          </a:xfrm>
          <a:prstGeom prst="rect">
            <a:avLst/>
          </a:prstGeom>
        </p:spPr>
        <p:txBody>
          <a:bodyPr vert="horz" wrap="square" lIns="91440" tIns="45720" rIns="91440" bIns="45720" rtlCol="0" anchor="ctr">
            <a:noAutofit/>
          </a:bodyPr>
          <a:lstStyle/>
          <a:p>
            <a:pPr>
              <a:defRPr/>
            </a:pPr>
            <a:r>
              <a:rPr lang="en-IN" sz="2000" kern="0" dirty="0" smtClean="0">
                <a:solidFill>
                  <a:prstClr val="black"/>
                </a:solidFill>
                <a:latin typeface="Century Gothic"/>
              </a:rPr>
              <a:t>Store Success Measure</a:t>
            </a:r>
          </a:p>
        </p:txBody>
      </p:sp>
      <p:sp>
        <p:nvSpPr>
          <p:cNvPr id="21" name="Rounded Rectangle 20"/>
          <p:cNvSpPr/>
          <p:nvPr/>
        </p:nvSpPr>
        <p:spPr>
          <a:xfrm>
            <a:off x="7250673" y="3905390"/>
            <a:ext cx="1844026" cy="2013286"/>
          </a:xfrm>
          <a:prstGeom prst="roundRect">
            <a:avLst>
              <a:gd name="adj" fmla="val 18242"/>
            </a:avLst>
          </a:prstGeom>
          <a:solidFill>
            <a:sysClr val="window" lastClr="FFFFFF"/>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sp>
        <p:nvSpPr>
          <p:cNvPr id="22" name="TextBox 21"/>
          <p:cNvSpPr txBox="1"/>
          <p:nvPr/>
        </p:nvSpPr>
        <p:spPr bwMode="gray">
          <a:xfrm>
            <a:off x="7288084" y="4234253"/>
            <a:ext cx="1806615" cy="1491917"/>
          </a:xfrm>
          <a:prstGeom prst="rect">
            <a:avLst/>
          </a:prstGeom>
        </p:spPr>
        <p:txBody>
          <a:bodyPr vert="horz" wrap="square" lIns="91440" tIns="45720" rIns="91440" bIns="45720" rtlCol="0" anchor="ctr">
            <a:noAutofit/>
          </a:bodyPr>
          <a:lstStyle/>
          <a:p>
            <a:pPr>
              <a:defRPr/>
            </a:pPr>
            <a:r>
              <a:rPr lang="en-IN" sz="1600" kern="0" dirty="0" smtClean="0">
                <a:solidFill>
                  <a:prstClr val="black"/>
                </a:solidFill>
                <a:latin typeface="Century Gothic"/>
              </a:rPr>
              <a:t>Identify Drivers of Store Success post-launch using regression models</a:t>
            </a:r>
          </a:p>
        </p:txBody>
      </p:sp>
      <p:sp>
        <p:nvSpPr>
          <p:cNvPr id="23" name="Rounded Rectangle 22"/>
          <p:cNvSpPr/>
          <p:nvPr/>
        </p:nvSpPr>
        <p:spPr>
          <a:xfrm>
            <a:off x="9673035" y="3208764"/>
            <a:ext cx="2245895" cy="2546623"/>
          </a:xfrm>
          <a:prstGeom prst="roundRect">
            <a:avLst>
              <a:gd name="adj" fmla="val 18242"/>
            </a:avLst>
          </a:prstGeom>
          <a:solidFill>
            <a:sysClr val="window" lastClr="FFFFFF"/>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sp>
        <p:nvSpPr>
          <p:cNvPr id="24" name="TextBox 23"/>
          <p:cNvSpPr txBox="1"/>
          <p:nvPr/>
        </p:nvSpPr>
        <p:spPr bwMode="gray">
          <a:xfrm>
            <a:off x="9702557" y="3668260"/>
            <a:ext cx="2200331" cy="1491917"/>
          </a:xfrm>
          <a:prstGeom prst="rect">
            <a:avLst/>
          </a:prstGeom>
        </p:spPr>
        <p:txBody>
          <a:bodyPr vert="horz" wrap="square" lIns="91440" tIns="45720" rIns="91440" bIns="45720" rtlCol="0" anchor="ctr">
            <a:noAutofit/>
          </a:bodyPr>
          <a:lstStyle/>
          <a:p>
            <a:pPr>
              <a:defRPr/>
            </a:pPr>
            <a:r>
              <a:rPr lang="en-IN" sz="1600" kern="0" dirty="0" smtClean="0">
                <a:solidFill>
                  <a:prstClr val="black"/>
                </a:solidFill>
                <a:latin typeface="Century Gothic"/>
              </a:rPr>
              <a:t>Create Visualization dashboard and Store Performance Predictor to estimate performance post-launch</a:t>
            </a:r>
          </a:p>
        </p:txBody>
      </p:sp>
      <p:grpSp>
        <p:nvGrpSpPr>
          <p:cNvPr id="25" name="Group 24"/>
          <p:cNvGrpSpPr/>
          <p:nvPr/>
        </p:nvGrpSpPr>
        <p:grpSpPr>
          <a:xfrm>
            <a:off x="7323278" y="2786950"/>
            <a:ext cx="688524" cy="693115"/>
            <a:chOff x="6084947" y="2472690"/>
            <a:chExt cx="992404" cy="992404"/>
          </a:xfrm>
        </p:grpSpPr>
        <p:sp>
          <p:nvSpPr>
            <p:cNvPr id="28" name="Oval 27"/>
            <p:cNvSpPr/>
            <p:nvPr/>
          </p:nvSpPr>
          <p:spPr>
            <a:xfrm>
              <a:off x="6084947" y="2472690"/>
              <a:ext cx="992404" cy="992404"/>
            </a:xfrm>
            <a:prstGeom prst="ellipse">
              <a:avLst/>
            </a:prstGeom>
            <a:solidFill>
              <a:sysClr val="window" lastClr="FFFFFF"/>
            </a:solidFill>
            <a:ln w="57150" cap="rnd" cmpd="sng" algn="ctr">
              <a:solidFill>
                <a:sysClr val="window" lastClr="FFFFFF">
                  <a:lumMod val="75000"/>
                </a:sysClr>
              </a:solidFill>
              <a:prstDash val="solid"/>
            </a:ln>
            <a:effectLst/>
          </p:spPr>
          <p:txBody>
            <a:bodyPr rtlCol="0" anchor="ctr"/>
            <a:lstStyle/>
            <a:p>
              <a:pPr algn="ctr">
                <a:defRPr/>
              </a:pPr>
              <a:endParaRPr lang="en-IN" kern="0" smtClean="0">
                <a:solidFill>
                  <a:prstClr val="white"/>
                </a:solidFill>
                <a:latin typeface="Century Gothic"/>
              </a:endParaRPr>
            </a:p>
          </p:txBody>
        </p:sp>
        <p:pic>
          <p:nvPicPr>
            <p:cNvPr id="29" name="Picture 28"/>
            <p:cNvPicPr>
              <a:picLocks noChangeAspect="1"/>
            </p:cNvPicPr>
            <p:nvPr/>
          </p:nvPicPr>
          <p:blipFill>
            <a:blip r:embed="rId4">
              <a:duotone>
                <a:prstClr val="black"/>
                <a:schemeClr val="accent1">
                  <a:tint val="45000"/>
                  <a:satMod val="400000"/>
                </a:schemeClr>
              </a:duotone>
            </a:blip>
            <a:stretch>
              <a:fillRect/>
            </a:stretch>
          </p:blipFill>
          <p:spPr>
            <a:xfrm>
              <a:off x="6228822" y="2615603"/>
              <a:ext cx="704653" cy="706578"/>
            </a:xfrm>
            <a:prstGeom prst="rect">
              <a:avLst/>
            </a:prstGeom>
          </p:spPr>
        </p:pic>
      </p:grpSp>
      <p:sp>
        <p:nvSpPr>
          <p:cNvPr id="26" name="TextBox 25"/>
          <p:cNvSpPr txBox="1"/>
          <p:nvPr/>
        </p:nvSpPr>
        <p:spPr bwMode="gray">
          <a:xfrm>
            <a:off x="8044102" y="2672187"/>
            <a:ext cx="1170221" cy="915780"/>
          </a:xfrm>
          <a:prstGeom prst="rect">
            <a:avLst/>
          </a:prstGeom>
        </p:spPr>
        <p:txBody>
          <a:bodyPr vert="horz" wrap="square" lIns="91440" tIns="45720" rIns="91440" bIns="45720" rtlCol="0" anchor="ctr">
            <a:noAutofit/>
          </a:bodyPr>
          <a:lstStyle/>
          <a:p>
            <a:pPr>
              <a:defRPr/>
            </a:pPr>
            <a:r>
              <a:rPr lang="en-IN" sz="2000" kern="0" dirty="0" smtClean="0">
                <a:solidFill>
                  <a:prstClr val="black"/>
                </a:solidFill>
                <a:latin typeface="Century Gothic"/>
              </a:rPr>
              <a:t>Drivers of Success</a:t>
            </a:r>
          </a:p>
        </p:txBody>
      </p:sp>
      <p:sp>
        <p:nvSpPr>
          <p:cNvPr id="27" name="TextBox 26"/>
          <p:cNvSpPr txBox="1"/>
          <p:nvPr/>
        </p:nvSpPr>
        <p:spPr bwMode="gray">
          <a:xfrm>
            <a:off x="10613317" y="1602756"/>
            <a:ext cx="1494948" cy="1562680"/>
          </a:xfrm>
          <a:prstGeom prst="rect">
            <a:avLst/>
          </a:prstGeom>
        </p:spPr>
        <p:txBody>
          <a:bodyPr vert="horz" wrap="square" lIns="91440" tIns="45720" rIns="91440" bIns="45720" rtlCol="0" anchor="ctr">
            <a:noAutofit/>
          </a:bodyPr>
          <a:lstStyle/>
          <a:p>
            <a:pPr>
              <a:defRPr/>
            </a:pPr>
            <a:r>
              <a:rPr lang="en-IN" sz="2000" kern="0" dirty="0" smtClean="0">
                <a:solidFill>
                  <a:prstClr val="black"/>
                </a:solidFill>
                <a:latin typeface="Century Gothic"/>
              </a:rPr>
              <a:t>Predict &amp; Prescribe</a:t>
            </a:r>
          </a:p>
          <a:p>
            <a:pPr>
              <a:defRPr/>
            </a:pPr>
            <a:r>
              <a:rPr lang="en-IN" sz="2000" kern="0" dirty="0" smtClean="0">
                <a:solidFill>
                  <a:prstClr val="black"/>
                </a:solidFill>
                <a:latin typeface="Century Gothic"/>
              </a:rPr>
              <a:t>Launch Success</a:t>
            </a:r>
          </a:p>
        </p:txBody>
      </p:sp>
      <p:pic>
        <p:nvPicPr>
          <p:cNvPr id="8" name="Picture 7"/>
          <p:cNvPicPr>
            <a:picLocks noChangeAspect="1"/>
          </p:cNvPicPr>
          <p:nvPr/>
        </p:nvPicPr>
        <p:blipFill>
          <a:blip r:embed="rId5">
            <a:duotone>
              <a:prstClr val="black"/>
              <a:schemeClr val="accent1">
                <a:tint val="45000"/>
                <a:satMod val="400000"/>
              </a:schemeClr>
            </a:duotone>
          </a:blip>
          <a:stretch>
            <a:fillRect/>
          </a:stretch>
        </p:blipFill>
        <p:spPr>
          <a:xfrm>
            <a:off x="9768935" y="1877687"/>
            <a:ext cx="636486" cy="581204"/>
          </a:xfrm>
          <a:prstGeom prst="rect">
            <a:avLst/>
          </a:prstGeom>
        </p:spPr>
      </p:pic>
      <p:pic>
        <p:nvPicPr>
          <p:cNvPr id="36" name="Picture 3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flipH="1">
            <a:off x="-6899" y="6378301"/>
            <a:ext cx="12192000" cy="232833"/>
          </a:xfrm>
          <a:prstGeom prst="rect">
            <a:avLst/>
          </a:prstGeom>
        </p:spPr>
      </p:pic>
      <p:grpSp>
        <p:nvGrpSpPr>
          <p:cNvPr id="37" name="Group 36"/>
          <p:cNvGrpSpPr/>
          <p:nvPr/>
        </p:nvGrpSpPr>
        <p:grpSpPr>
          <a:xfrm>
            <a:off x="1" y="251304"/>
            <a:ext cx="12192000" cy="523220"/>
            <a:chOff x="1" y="306017"/>
            <a:chExt cx="12192000" cy="523220"/>
          </a:xfrm>
        </p:grpSpPr>
        <p:cxnSp>
          <p:nvCxnSpPr>
            <p:cNvPr id="38" name="Straight Connector 37"/>
            <p:cNvCxnSpPr/>
            <p:nvPr/>
          </p:nvCxnSpPr>
          <p:spPr>
            <a:xfrm>
              <a:off x="1" y="567627"/>
              <a:ext cx="1219200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175195" y="306017"/>
              <a:ext cx="7809638" cy="523220"/>
            </a:xfrm>
            <a:prstGeom prst="rect">
              <a:avLst/>
            </a:prstGeom>
            <a:solidFill>
              <a:schemeClr val="bg1"/>
            </a:solidFill>
          </p:spPr>
          <p:txBody>
            <a:bodyPr wrap="none" anchor="ctr">
              <a:spAutoFit/>
            </a:bodyPr>
            <a:lstStyle/>
            <a:p>
              <a:r>
                <a:rPr lang="en-IN" sz="2800" b="1" dirty="0" smtClean="0">
                  <a:solidFill>
                    <a:srgbClr val="0070C0"/>
                  </a:solidFill>
                  <a:latin typeface="Leelawadee UI" panose="020B0502040204020203" pitchFamily="34" charset="-34"/>
                  <a:cs typeface="Leelawadee UI" panose="020B0502040204020203" pitchFamily="34" charset="-34"/>
                </a:rPr>
                <a:t>Creating Value: Store Launch Ready Reckoner</a:t>
              </a:r>
            </a:p>
          </p:txBody>
        </p:sp>
      </p:grpSp>
      <p:sp>
        <p:nvSpPr>
          <p:cNvPr id="5" name="TextBox 4"/>
          <p:cNvSpPr txBox="1"/>
          <p:nvPr/>
        </p:nvSpPr>
        <p:spPr bwMode="gray">
          <a:xfrm>
            <a:off x="2867195" y="1691026"/>
            <a:ext cx="6407120" cy="915780"/>
          </a:xfrm>
          <a:prstGeom prst="rect">
            <a:avLst/>
          </a:prstGeom>
        </p:spPr>
        <p:txBody>
          <a:bodyPr vert="horz" wrap="square" lIns="91440" tIns="45720" rIns="91440" bIns="45720" rtlCol="0" anchor="ctr">
            <a:noAutofit/>
          </a:bodyPr>
          <a:lstStyle/>
          <a:p>
            <a:pPr algn="ctr">
              <a:lnSpc>
                <a:spcPct val="120000"/>
              </a:lnSpc>
            </a:pPr>
            <a:r>
              <a:rPr lang="en-IN" sz="1600" dirty="0" smtClean="0">
                <a:solidFill>
                  <a:prstClr val="black"/>
                </a:solidFill>
                <a:latin typeface="Century Gothic"/>
              </a:rPr>
              <a:t>Planning for </a:t>
            </a:r>
            <a:r>
              <a:rPr lang="en-IN" sz="1600" b="1" dirty="0" smtClean="0">
                <a:solidFill>
                  <a:prstClr val="black"/>
                </a:solidFill>
                <a:latin typeface="Century Gothic"/>
              </a:rPr>
              <a:t>New Store Launches </a:t>
            </a:r>
            <a:r>
              <a:rPr lang="en-IN" sz="1600" dirty="0" smtClean="0">
                <a:solidFill>
                  <a:prstClr val="black"/>
                </a:solidFill>
                <a:latin typeface="Century Gothic"/>
              </a:rPr>
              <a:t>by analysing store launch patterns and performances with respect to </a:t>
            </a:r>
            <a:r>
              <a:rPr lang="en-IN" sz="1600" b="1" dirty="0" smtClean="0">
                <a:solidFill>
                  <a:prstClr val="black"/>
                </a:solidFill>
                <a:latin typeface="Century Gothic"/>
              </a:rPr>
              <a:t>time</a:t>
            </a:r>
            <a:r>
              <a:rPr lang="en-IN" sz="1600" dirty="0" smtClean="0">
                <a:solidFill>
                  <a:prstClr val="black"/>
                </a:solidFill>
                <a:latin typeface="Century Gothic"/>
              </a:rPr>
              <a:t>, </a:t>
            </a:r>
            <a:r>
              <a:rPr lang="en-IN" sz="1600" b="1" dirty="0" smtClean="0">
                <a:solidFill>
                  <a:prstClr val="black"/>
                </a:solidFill>
                <a:latin typeface="Century Gothic"/>
              </a:rPr>
              <a:t>store-size</a:t>
            </a:r>
            <a:r>
              <a:rPr lang="en-IN" sz="1600" dirty="0" smtClean="0">
                <a:solidFill>
                  <a:prstClr val="black"/>
                </a:solidFill>
                <a:latin typeface="Century Gothic"/>
              </a:rPr>
              <a:t>, </a:t>
            </a:r>
            <a:r>
              <a:rPr lang="en-IN" sz="1600" b="1" dirty="0" smtClean="0">
                <a:solidFill>
                  <a:prstClr val="black"/>
                </a:solidFill>
                <a:latin typeface="Century Gothic"/>
              </a:rPr>
              <a:t>competition</a:t>
            </a:r>
            <a:r>
              <a:rPr lang="en-IN" sz="1600" dirty="0" smtClean="0">
                <a:solidFill>
                  <a:prstClr val="black"/>
                </a:solidFill>
                <a:latin typeface="Century Gothic"/>
              </a:rPr>
              <a:t> intensity, </a:t>
            </a:r>
            <a:r>
              <a:rPr lang="en-IN" sz="1600" b="1" dirty="0" smtClean="0">
                <a:solidFill>
                  <a:prstClr val="black"/>
                </a:solidFill>
                <a:latin typeface="Century Gothic"/>
              </a:rPr>
              <a:t>assortment</a:t>
            </a:r>
            <a:r>
              <a:rPr lang="en-IN" sz="1600" dirty="0" smtClean="0">
                <a:solidFill>
                  <a:prstClr val="black"/>
                </a:solidFill>
                <a:latin typeface="Century Gothic"/>
              </a:rPr>
              <a:t> and </a:t>
            </a:r>
            <a:r>
              <a:rPr lang="en-IN" sz="1600" b="1" dirty="0" smtClean="0">
                <a:solidFill>
                  <a:prstClr val="black"/>
                </a:solidFill>
                <a:latin typeface="Century Gothic"/>
              </a:rPr>
              <a:t>location</a:t>
            </a:r>
          </a:p>
        </p:txBody>
      </p:sp>
      <p:graphicFrame>
        <p:nvGraphicFramePr>
          <p:cNvPr id="49" name="Diagram 48"/>
          <p:cNvGraphicFramePr/>
          <p:nvPr>
            <p:extLst/>
          </p:nvPr>
        </p:nvGraphicFramePr>
        <p:xfrm>
          <a:off x="168568" y="966409"/>
          <a:ext cx="11948096" cy="4730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Rounded Rectangle 1"/>
          <p:cNvSpPr/>
          <p:nvPr/>
        </p:nvSpPr>
        <p:spPr>
          <a:xfrm>
            <a:off x="2743192" y="1602756"/>
            <a:ext cx="6691659" cy="1044954"/>
          </a:xfrm>
          <a:prstGeom prst="roundRect">
            <a:avLst/>
          </a:prstGeom>
          <a:no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Isosceles Triangle 49"/>
          <p:cNvSpPr/>
          <p:nvPr/>
        </p:nvSpPr>
        <p:spPr>
          <a:xfrm rot="5400000">
            <a:off x="183831" y="3708511"/>
            <a:ext cx="4424224" cy="21510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TextBox 50"/>
          <p:cNvSpPr txBox="1"/>
          <p:nvPr/>
        </p:nvSpPr>
        <p:spPr bwMode="gray">
          <a:xfrm>
            <a:off x="204483" y="1638160"/>
            <a:ext cx="1929749" cy="1491917"/>
          </a:xfrm>
          <a:prstGeom prst="rect">
            <a:avLst/>
          </a:prstGeom>
        </p:spPr>
        <p:txBody>
          <a:bodyPr vert="horz" wrap="square" lIns="91440" tIns="45720" rIns="91440" bIns="45720" rtlCol="0" anchor="ctr">
            <a:noAutofit/>
          </a:bodyPr>
          <a:lstStyle/>
          <a:p>
            <a:pPr>
              <a:defRPr/>
            </a:pPr>
            <a:r>
              <a:rPr lang="en-IN" sz="1600" kern="0" dirty="0" smtClean="0">
                <a:solidFill>
                  <a:prstClr val="black"/>
                </a:solidFill>
                <a:latin typeface="Century Gothic"/>
              </a:rPr>
              <a:t>How do different characteristics affect store launch performance? </a:t>
            </a:r>
          </a:p>
        </p:txBody>
      </p:sp>
      <p:pic>
        <p:nvPicPr>
          <p:cNvPr id="3074" name="Picture 2" descr="Related imag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2237" y="3123145"/>
            <a:ext cx="1793271" cy="1193341"/>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bwMode="gray">
          <a:xfrm>
            <a:off x="175908" y="4441232"/>
            <a:ext cx="1929749" cy="996547"/>
          </a:xfrm>
          <a:prstGeom prst="rect">
            <a:avLst/>
          </a:prstGeom>
        </p:spPr>
        <p:txBody>
          <a:bodyPr vert="horz" wrap="square" lIns="91440" tIns="45720" rIns="91440" bIns="45720" rtlCol="0" anchor="ctr">
            <a:noAutofit/>
          </a:bodyPr>
          <a:lstStyle/>
          <a:p>
            <a:pPr>
              <a:defRPr/>
            </a:pPr>
            <a:r>
              <a:rPr lang="en-IN" sz="1600" kern="0" dirty="0" smtClean="0">
                <a:solidFill>
                  <a:prstClr val="black"/>
                </a:solidFill>
                <a:latin typeface="Century Gothic"/>
              </a:rPr>
              <a:t>Which characteristics drive launch performance?</a:t>
            </a:r>
          </a:p>
        </p:txBody>
      </p:sp>
      <p:pic>
        <p:nvPicPr>
          <p:cNvPr id="3076" name="Picture 4" descr="Related image"/>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3767" t="7164" r="19151" b="8296"/>
          <a:stretch/>
        </p:blipFill>
        <p:spPr bwMode="auto">
          <a:xfrm>
            <a:off x="305996" y="5517068"/>
            <a:ext cx="513254" cy="6159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lated imag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56529" y="5487924"/>
            <a:ext cx="692657" cy="5637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5"/>
          <a:stretch>
            <a:fillRect/>
          </a:stretch>
        </p:blipFill>
        <p:spPr>
          <a:xfrm>
            <a:off x="204483" y="53414"/>
            <a:ext cx="2548450" cy="767432"/>
          </a:xfrm>
          <a:prstGeom prst="rect">
            <a:avLst/>
          </a:prstGeom>
          <a:solidFill>
            <a:schemeClr val="bg1"/>
          </a:solidFill>
        </p:spPr>
      </p:pic>
    </p:spTree>
    <p:extLst>
      <p:ext uri="{BB962C8B-B14F-4D97-AF65-F5344CB8AC3E}">
        <p14:creationId xmlns:p14="http://schemas.microsoft.com/office/powerpoint/2010/main" val="24345228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6899" y="6378301"/>
            <a:ext cx="12192000" cy="232833"/>
          </a:xfrm>
          <a:prstGeom prst="rect">
            <a:avLst/>
          </a:prstGeom>
        </p:spPr>
      </p:pic>
      <p:grpSp>
        <p:nvGrpSpPr>
          <p:cNvPr id="6" name="Group 5"/>
          <p:cNvGrpSpPr/>
          <p:nvPr/>
        </p:nvGrpSpPr>
        <p:grpSpPr>
          <a:xfrm>
            <a:off x="1" y="233461"/>
            <a:ext cx="12192000" cy="523220"/>
            <a:chOff x="1" y="288174"/>
            <a:chExt cx="12192000" cy="523220"/>
          </a:xfrm>
        </p:grpSpPr>
        <p:cxnSp>
          <p:nvCxnSpPr>
            <p:cNvPr id="7" name="Straight Connector 6"/>
            <p:cNvCxnSpPr/>
            <p:nvPr/>
          </p:nvCxnSpPr>
          <p:spPr>
            <a:xfrm>
              <a:off x="1" y="567627"/>
              <a:ext cx="1219200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992281" y="288174"/>
              <a:ext cx="7443704" cy="523220"/>
            </a:xfrm>
            <a:prstGeom prst="rect">
              <a:avLst/>
            </a:prstGeom>
            <a:solidFill>
              <a:schemeClr val="bg1"/>
            </a:solidFill>
          </p:spPr>
          <p:txBody>
            <a:bodyPr wrap="none" anchor="ctr">
              <a:spAutoFit/>
            </a:bodyPr>
            <a:lstStyle/>
            <a:p>
              <a:r>
                <a:rPr lang="en-IN" sz="2800" b="1" dirty="0" smtClean="0">
                  <a:solidFill>
                    <a:srgbClr val="0070C0"/>
                  </a:solidFill>
                  <a:latin typeface="Leelawadee UI" panose="020B0502040204020203" pitchFamily="34" charset="-34"/>
                  <a:cs typeface="Leelawadee UI" panose="020B0502040204020203" pitchFamily="34" charset="-34"/>
                </a:rPr>
                <a:t>Creating Value: Store assortment optimizer</a:t>
              </a:r>
            </a:p>
          </p:txBody>
        </p:sp>
      </p:grpSp>
      <p:graphicFrame>
        <p:nvGraphicFramePr>
          <p:cNvPr id="2" name="Diagram 1"/>
          <p:cNvGraphicFramePr/>
          <p:nvPr>
            <p:extLst/>
          </p:nvPr>
        </p:nvGraphicFramePr>
        <p:xfrm>
          <a:off x="201225" y="784981"/>
          <a:ext cx="11948096" cy="473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1" name="TextBox 90"/>
          <p:cNvSpPr txBox="1"/>
          <p:nvPr/>
        </p:nvSpPr>
        <p:spPr bwMode="gray">
          <a:xfrm>
            <a:off x="126440" y="5312084"/>
            <a:ext cx="2460643" cy="891331"/>
          </a:xfrm>
          <a:prstGeom prst="rect">
            <a:avLst/>
          </a:prstGeom>
        </p:spPr>
        <p:txBody>
          <a:bodyPr vert="horz" wrap="square" lIns="91440" tIns="45720" rIns="91440" bIns="45720" rtlCol="0" anchor="ctr">
            <a:noAutofit/>
          </a:bodyPr>
          <a:lstStyle/>
          <a:p>
            <a:pPr algn="ctr">
              <a:lnSpc>
                <a:spcPct val="120000"/>
              </a:lnSpc>
            </a:pPr>
            <a:r>
              <a:rPr lang="en-IN" sz="1600" dirty="0" smtClean="0">
                <a:solidFill>
                  <a:prstClr val="black"/>
                </a:solidFill>
                <a:latin typeface="Century Gothic"/>
              </a:rPr>
              <a:t>What is the ideal assortment in limited space? </a:t>
            </a:r>
          </a:p>
        </p:txBody>
      </p:sp>
      <p:sp>
        <p:nvSpPr>
          <p:cNvPr id="4" name="Isosceles Triangle 3"/>
          <p:cNvSpPr/>
          <p:nvPr/>
        </p:nvSpPr>
        <p:spPr>
          <a:xfrm rot="5400000">
            <a:off x="592050" y="3692182"/>
            <a:ext cx="4424224" cy="21510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62" name="Group 61"/>
          <p:cNvGrpSpPr/>
          <p:nvPr/>
        </p:nvGrpSpPr>
        <p:grpSpPr>
          <a:xfrm>
            <a:off x="4033162" y="1774417"/>
            <a:ext cx="5402430" cy="2188955"/>
            <a:chOff x="6472820" y="3728811"/>
            <a:chExt cx="5677754" cy="2188955"/>
          </a:xfrm>
        </p:grpSpPr>
        <p:pic>
          <p:nvPicPr>
            <p:cNvPr id="92" name="Picture 91"/>
            <p:cNvPicPr>
              <a:picLocks noChangeAspect="1"/>
            </p:cNvPicPr>
            <p:nvPr/>
          </p:nvPicPr>
          <p:blipFill>
            <a:blip r:embed="rId9"/>
            <a:stretch>
              <a:fillRect/>
            </a:stretch>
          </p:blipFill>
          <p:spPr>
            <a:xfrm>
              <a:off x="6472820" y="3728811"/>
              <a:ext cx="5677754" cy="2188955"/>
            </a:xfrm>
            <a:prstGeom prst="rect">
              <a:avLst/>
            </a:prstGeom>
          </p:spPr>
        </p:pic>
        <p:sp>
          <p:nvSpPr>
            <p:cNvPr id="93" name="TextBox 92"/>
            <p:cNvSpPr txBox="1"/>
            <p:nvPr/>
          </p:nvSpPr>
          <p:spPr bwMode="gray">
            <a:xfrm>
              <a:off x="9132734" y="4984679"/>
              <a:ext cx="820651" cy="337273"/>
            </a:xfrm>
            <a:prstGeom prst="rect">
              <a:avLst/>
            </a:prstGeom>
          </p:spPr>
          <p:txBody>
            <a:bodyPr vert="horz" wrap="square" lIns="91440" tIns="45720" rIns="91440" bIns="45720" rtlCol="0" anchor="ctr">
              <a:noAutofit/>
            </a:bodyPr>
            <a:lstStyle/>
            <a:p>
              <a:r>
                <a:rPr lang="en-IN" sz="1400" b="1" dirty="0" smtClean="0">
                  <a:solidFill>
                    <a:prstClr val="black"/>
                  </a:solidFill>
                  <a:latin typeface="Century Gothic"/>
                </a:rPr>
                <a:t>Pin 1</a:t>
              </a:r>
            </a:p>
          </p:txBody>
        </p:sp>
        <p:sp>
          <p:nvSpPr>
            <p:cNvPr id="94" name="TextBox 93"/>
            <p:cNvSpPr txBox="1"/>
            <p:nvPr/>
          </p:nvSpPr>
          <p:spPr bwMode="gray">
            <a:xfrm>
              <a:off x="10617946" y="5321952"/>
              <a:ext cx="728520" cy="282871"/>
            </a:xfrm>
            <a:prstGeom prst="rect">
              <a:avLst/>
            </a:prstGeom>
          </p:spPr>
          <p:txBody>
            <a:bodyPr vert="horz" wrap="square" lIns="91440" tIns="45720" rIns="91440" bIns="45720" rtlCol="0" anchor="ctr">
              <a:noAutofit/>
            </a:bodyPr>
            <a:lstStyle/>
            <a:p>
              <a:r>
                <a:rPr lang="en-IN" sz="1400" b="1" dirty="0" smtClean="0">
                  <a:solidFill>
                    <a:prstClr val="black"/>
                  </a:solidFill>
                  <a:latin typeface="Century Gothic"/>
                </a:rPr>
                <a:t>Pin 2</a:t>
              </a:r>
            </a:p>
          </p:txBody>
        </p:sp>
      </p:grpSp>
      <p:grpSp>
        <p:nvGrpSpPr>
          <p:cNvPr id="103" name="Group 102"/>
          <p:cNvGrpSpPr>
            <a:grpSpLocks noChangeAspect="1"/>
          </p:cNvGrpSpPr>
          <p:nvPr/>
        </p:nvGrpSpPr>
        <p:grpSpPr>
          <a:xfrm>
            <a:off x="7801344" y="4166188"/>
            <a:ext cx="1584000" cy="1584000"/>
            <a:chOff x="705833" y="3914514"/>
            <a:chExt cx="1800000" cy="1800000"/>
          </a:xfrm>
        </p:grpSpPr>
        <p:sp>
          <p:nvSpPr>
            <p:cNvPr id="104" name="Teardrop 103"/>
            <p:cNvSpPr/>
            <p:nvPr/>
          </p:nvSpPr>
          <p:spPr>
            <a:xfrm rot="8292105">
              <a:off x="705833" y="3914514"/>
              <a:ext cx="1800000" cy="1800000"/>
            </a:xfrm>
            <a:prstGeom prst="teardrop">
              <a:avLst/>
            </a:prstGeom>
            <a:solidFill>
              <a:srgbClr val="198FB9"/>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sp>
          <p:nvSpPr>
            <p:cNvPr id="105" name="Oval 104"/>
            <p:cNvSpPr/>
            <p:nvPr/>
          </p:nvSpPr>
          <p:spPr>
            <a:xfrm>
              <a:off x="814905" y="4022513"/>
              <a:ext cx="1584000" cy="1584000"/>
            </a:xfrm>
            <a:prstGeom prst="ellipse">
              <a:avLst/>
            </a:prstGeom>
            <a:solidFill>
              <a:sysClr val="window" lastClr="FFFFFF"/>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grpSp>
      <p:grpSp>
        <p:nvGrpSpPr>
          <p:cNvPr id="106" name="Group 105"/>
          <p:cNvGrpSpPr>
            <a:grpSpLocks noChangeAspect="1"/>
          </p:cNvGrpSpPr>
          <p:nvPr/>
        </p:nvGrpSpPr>
        <p:grpSpPr>
          <a:xfrm>
            <a:off x="6165034" y="4131829"/>
            <a:ext cx="1584000" cy="1584000"/>
            <a:chOff x="705965" y="3932190"/>
            <a:chExt cx="1800000" cy="1800000"/>
          </a:xfrm>
        </p:grpSpPr>
        <p:sp>
          <p:nvSpPr>
            <p:cNvPr id="107" name="Teardrop 106"/>
            <p:cNvSpPr/>
            <p:nvPr/>
          </p:nvSpPr>
          <p:spPr>
            <a:xfrm rot="8292105">
              <a:off x="705965" y="3932190"/>
              <a:ext cx="1800000" cy="1800000"/>
            </a:xfrm>
            <a:prstGeom prst="teardrop">
              <a:avLst/>
            </a:prstGeom>
            <a:solidFill>
              <a:srgbClr val="75CEEC">
                <a:lumMod val="75000"/>
              </a:srgbClr>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sp>
          <p:nvSpPr>
            <p:cNvPr id="108" name="Oval 107"/>
            <p:cNvSpPr/>
            <p:nvPr/>
          </p:nvSpPr>
          <p:spPr>
            <a:xfrm>
              <a:off x="814905" y="4022513"/>
              <a:ext cx="1584000" cy="1584000"/>
            </a:xfrm>
            <a:prstGeom prst="ellipse">
              <a:avLst/>
            </a:prstGeom>
            <a:solidFill>
              <a:sysClr val="window" lastClr="FFFFFF"/>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grpSp>
      <p:grpSp>
        <p:nvGrpSpPr>
          <p:cNvPr id="109" name="Group 108"/>
          <p:cNvGrpSpPr>
            <a:grpSpLocks noChangeAspect="1"/>
          </p:cNvGrpSpPr>
          <p:nvPr/>
        </p:nvGrpSpPr>
        <p:grpSpPr>
          <a:xfrm>
            <a:off x="4539143" y="4148410"/>
            <a:ext cx="1584000" cy="1584000"/>
            <a:chOff x="705833" y="3914514"/>
            <a:chExt cx="1800000" cy="1800000"/>
          </a:xfrm>
        </p:grpSpPr>
        <p:sp>
          <p:nvSpPr>
            <p:cNvPr id="110" name="Teardrop 109"/>
            <p:cNvSpPr/>
            <p:nvPr/>
          </p:nvSpPr>
          <p:spPr>
            <a:xfrm rot="8292105">
              <a:off x="705833" y="3914514"/>
              <a:ext cx="1800000" cy="1800000"/>
            </a:xfrm>
            <a:prstGeom prst="teardrop">
              <a:avLst/>
            </a:prstGeom>
            <a:solidFill>
              <a:srgbClr val="75CEEC"/>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sp>
          <p:nvSpPr>
            <p:cNvPr id="111" name="Oval 110"/>
            <p:cNvSpPr/>
            <p:nvPr/>
          </p:nvSpPr>
          <p:spPr>
            <a:xfrm>
              <a:off x="814905" y="4022513"/>
              <a:ext cx="1584000" cy="1584000"/>
            </a:xfrm>
            <a:prstGeom prst="ellipse">
              <a:avLst/>
            </a:prstGeom>
            <a:solidFill>
              <a:sysClr val="window" lastClr="FFFFFF"/>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grpSp>
      <p:grpSp>
        <p:nvGrpSpPr>
          <p:cNvPr id="112" name="Group 111"/>
          <p:cNvGrpSpPr>
            <a:grpSpLocks noChangeAspect="1"/>
          </p:cNvGrpSpPr>
          <p:nvPr/>
        </p:nvGrpSpPr>
        <p:grpSpPr>
          <a:xfrm>
            <a:off x="2920484" y="4164470"/>
            <a:ext cx="1584000" cy="1584000"/>
            <a:chOff x="705833" y="3914514"/>
            <a:chExt cx="1800000" cy="1800000"/>
          </a:xfrm>
        </p:grpSpPr>
        <p:sp>
          <p:nvSpPr>
            <p:cNvPr id="113" name="Teardrop 112"/>
            <p:cNvSpPr/>
            <p:nvPr/>
          </p:nvSpPr>
          <p:spPr>
            <a:xfrm rot="8292105">
              <a:off x="705833" y="3914514"/>
              <a:ext cx="1800000" cy="1800000"/>
            </a:xfrm>
            <a:prstGeom prst="teardrop">
              <a:avLst/>
            </a:prstGeom>
            <a:solidFill>
              <a:srgbClr val="75CEEC">
                <a:lumMod val="60000"/>
                <a:lumOff val="40000"/>
              </a:srgbClr>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sp>
          <p:nvSpPr>
            <p:cNvPr id="114" name="Oval 113"/>
            <p:cNvSpPr/>
            <p:nvPr/>
          </p:nvSpPr>
          <p:spPr>
            <a:xfrm>
              <a:off x="814905" y="4022513"/>
              <a:ext cx="1584000" cy="1584000"/>
            </a:xfrm>
            <a:prstGeom prst="ellipse">
              <a:avLst/>
            </a:prstGeom>
            <a:solidFill>
              <a:sysClr val="window" lastClr="FFFFFF"/>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grpSp>
      <p:sp>
        <p:nvSpPr>
          <p:cNvPr id="115" name="TextBox 114"/>
          <p:cNvSpPr txBox="1"/>
          <p:nvPr/>
        </p:nvSpPr>
        <p:spPr bwMode="gray">
          <a:xfrm>
            <a:off x="2933469" y="4567386"/>
            <a:ext cx="1584000" cy="747071"/>
          </a:xfrm>
          <a:prstGeom prst="rect">
            <a:avLst/>
          </a:prstGeom>
        </p:spPr>
        <p:txBody>
          <a:bodyPr vert="horz" wrap="square" lIns="91440" tIns="45720" rIns="91440" bIns="45720" rtlCol="0" anchor="ctr">
            <a:noAutofit/>
          </a:bodyPr>
          <a:lstStyle/>
          <a:p>
            <a:pPr algn="ctr">
              <a:defRPr/>
            </a:pPr>
            <a:r>
              <a:rPr lang="en-IN" sz="1400" b="1" kern="0" dirty="0" smtClean="0">
                <a:solidFill>
                  <a:prstClr val="black"/>
                </a:solidFill>
                <a:latin typeface="Century Gothic"/>
              </a:rPr>
              <a:t>Model Stores based on Geo Location and Assortment </a:t>
            </a:r>
            <a:endParaRPr lang="en-IN" sz="2000" b="1" kern="0" dirty="0" smtClean="0">
              <a:solidFill>
                <a:prstClr val="black"/>
              </a:solidFill>
              <a:latin typeface="Century Gothic"/>
            </a:endParaRPr>
          </a:p>
        </p:txBody>
      </p:sp>
      <p:sp>
        <p:nvSpPr>
          <p:cNvPr id="116" name="TextBox 115"/>
          <p:cNvSpPr txBox="1"/>
          <p:nvPr/>
        </p:nvSpPr>
        <p:spPr bwMode="gray">
          <a:xfrm>
            <a:off x="4559219" y="4582935"/>
            <a:ext cx="1584000" cy="747071"/>
          </a:xfrm>
          <a:prstGeom prst="rect">
            <a:avLst/>
          </a:prstGeom>
        </p:spPr>
        <p:txBody>
          <a:bodyPr vert="horz" wrap="square" lIns="91440" tIns="45720" rIns="91440" bIns="45720" rtlCol="0" anchor="ctr">
            <a:noAutofit/>
          </a:bodyPr>
          <a:lstStyle/>
          <a:p>
            <a:pPr algn="ctr">
              <a:defRPr/>
            </a:pPr>
            <a:r>
              <a:rPr lang="en-IN" sz="1400" b="1" kern="0" dirty="0" smtClean="0">
                <a:solidFill>
                  <a:prstClr val="black"/>
                </a:solidFill>
                <a:latin typeface="Century Gothic"/>
              </a:rPr>
              <a:t>Classify Compromised Stores</a:t>
            </a:r>
            <a:endParaRPr lang="en-IN" sz="2000" b="1" kern="0" dirty="0" smtClean="0">
              <a:solidFill>
                <a:prstClr val="black"/>
              </a:solidFill>
              <a:latin typeface="Century Gothic"/>
            </a:endParaRPr>
          </a:p>
        </p:txBody>
      </p:sp>
      <p:sp>
        <p:nvSpPr>
          <p:cNvPr id="117" name="TextBox 116"/>
          <p:cNvSpPr txBox="1"/>
          <p:nvPr/>
        </p:nvSpPr>
        <p:spPr bwMode="gray">
          <a:xfrm>
            <a:off x="6175463" y="4494299"/>
            <a:ext cx="1584000" cy="747071"/>
          </a:xfrm>
          <a:prstGeom prst="rect">
            <a:avLst/>
          </a:prstGeom>
        </p:spPr>
        <p:txBody>
          <a:bodyPr vert="horz" wrap="square" lIns="91440" tIns="45720" rIns="91440" bIns="45720" rtlCol="0" anchor="ctr">
            <a:noAutofit/>
          </a:bodyPr>
          <a:lstStyle/>
          <a:p>
            <a:pPr algn="ctr">
              <a:defRPr/>
            </a:pPr>
            <a:r>
              <a:rPr lang="en-IN" sz="1400" b="1" kern="0" dirty="0" smtClean="0">
                <a:solidFill>
                  <a:prstClr val="black"/>
                </a:solidFill>
                <a:latin typeface="Century Gothic"/>
              </a:rPr>
              <a:t>Compare  Assortment</a:t>
            </a:r>
            <a:endParaRPr lang="en-IN" sz="2000" b="1" kern="0" dirty="0" smtClean="0">
              <a:solidFill>
                <a:prstClr val="black"/>
              </a:solidFill>
              <a:latin typeface="Century Gothic"/>
            </a:endParaRPr>
          </a:p>
        </p:txBody>
      </p:sp>
      <p:sp>
        <p:nvSpPr>
          <p:cNvPr id="118" name="TextBox 117"/>
          <p:cNvSpPr txBox="1"/>
          <p:nvPr/>
        </p:nvSpPr>
        <p:spPr bwMode="gray">
          <a:xfrm>
            <a:off x="7922615" y="4485761"/>
            <a:ext cx="1390581" cy="902296"/>
          </a:xfrm>
          <a:prstGeom prst="rect">
            <a:avLst/>
          </a:prstGeom>
        </p:spPr>
        <p:txBody>
          <a:bodyPr vert="horz" wrap="square" lIns="91440" tIns="45720" rIns="91440" bIns="45720" rtlCol="0" anchor="ctr">
            <a:noAutofit/>
          </a:bodyPr>
          <a:lstStyle/>
          <a:p>
            <a:pPr algn="ctr">
              <a:defRPr/>
            </a:pPr>
            <a:r>
              <a:rPr lang="en-IN" sz="1200" b="1" kern="0" dirty="0" smtClean="0">
                <a:solidFill>
                  <a:prstClr val="black"/>
                </a:solidFill>
                <a:latin typeface="Century Gothic"/>
              </a:rPr>
              <a:t>Recommend </a:t>
            </a:r>
            <a:r>
              <a:rPr lang="en-IN" sz="1400" b="1" kern="0" dirty="0" smtClean="0">
                <a:solidFill>
                  <a:prstClr val="black"/>
                </a:solidFill>
                <a:latin typeface="Century Gothic"/>
              </a:rPr>
              <a:t>assortment changes</a:t>
            </a:r>
            <a:endParaRPr lang="en-IN" sz="3600" b="1" kern="0" dirty="0" smtClean="0">
              <a:solidFill>
                <a:prstClr val="black"/>
              </a:solidFill>
              <a:latin typeface="Century Gothic"/>
            </a:endParaRPr>
          </a:p>
        </p:txBody>
      </p:sp>
      <p:grpSp>
        <p:nvGrpSpPr>
          <p:cNvPr id="124" name="Group 123"/>
          <p:cNvGrpSpPr/>
          <p:nvPr/>
        </p:nvGrpSpPr>
        <p:grpSpPr>
          <a:xfrm>
            <a:off x="3184256" y="1297753"/>
            <a:ext cx="2844790" cy="2619936"/>
            <a:chOff x="446266" y="1325901"/>
            <a:chExt cx="2451718" cy="2412000"/>
          </a:xfrm>
        </p:grpSpPr>
        <p:sp>
          <p:nvSpPr>
            <p:cNvPr id="125" name="Oval 124"/>
            <p:cNvSpPr/>
            <p:nvPr/>
          </p:nvSpPr>
          <p:spPr>
            <a:xfrm>
              <a:off x="629984" y="1393638"/>
              <a:ext cx="2268000" cy="2268000"/>
            </a:xfrm>
            <a:prstGeom prst="ellipse">
              <a:avLst/>
            </a:prstGeom>
            <a:solidFill>
              <a:schemeClr val="accent1">
                <a:lumMod val="75000"/>
              </a:schemeClr>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sp>
          <p:nvSpPr>
            <p:cNvPr id="126" name="Oval 125"/>
            <p:cNvSpPr/>
            <p:nvPr/>
          </p:nvSpPr>
          <p:spPr>
            <a:xfrm>
              <a:off x="782384" y="1546038"/>
              <a:ext cx="1944000" cy="1944000"/>
            </a:xfrm>
            <a:prstGeom prst="ellipse">
              <a:avLst/>
            </a:prstGeom>
            <a:solidFill>
              <a:sysClr val="window" lastClr="FFFFFF"/>
            </a:solidFill>
            <a:ln w="19050" cap="rnd" cmpd="sng" algn="ctr">
              <a:noFill/>
              <a:prstDash val="solid"/>
            </a:ln>
            <a:effectLst/>
          </p:spPr>
          <p:txBody>
            <a:bodyPr rtlCol="0" anchor="ctr"/>
            <a:lstStyle/>
            <a:p>
              <a:pPr algn="ctr">
                <a:defRPr/>
              </a:pPr>
              <a:endParaRPr lang="en-IN" kern="0" smtClean="0">
                <a:solidFill>
                  <a:prstClr val="white"/>
                </a:solidFill>
                <a:latin typeface="Century Gothic"/>
              </a:endParaRPr>
            </a:p>
          </p:txBody>
        </p:sp>
        <p:sp>
          <p:nvSpPr>
            <p:cNvPr id="127" name="TextBox 126"/>
            <p:cNvSpPr txBox="1"/>
            <p:nvPr/>
          </p:nvSpPr>
          <p:spPr bwMode="gray">
            <a:xfrm>
              <a:off x="932367" y="1817507"/>
              <a:ext cx="1936277" cy="1407682"/>
            </a:xfrm>
            <a:prstGeom prst="rect">
              <a:avLst/>
            </a:prstGeom>
          </p:spPr>
          <p:txBody>
            <a:bodyPr vert="horz" wrap="square" lIns="91440" tIns="45720" rIns="91440" bIns="45720" rtlCol="0" anchor="ctr">
              <a:noAutofit/>
            </a:bodyPr>
            <a:lstStyle/>
            <a:p>
              <a:pPr marL="171450" indent="-171450">
                <a:buFont typeface="Arial" panose="020B0604020202020204" pitchFamily="34" charset="0"/>
                <a:buChar char="•"/>
                <a:defRPr/>
              </a:pPr>
              <a:r>
                <a:rPr lang="en-IN" sz="1600" kern="0" dirty="0" smtClean="0">
                  <a:solidFill>
                    <a:prstClr val="black"/>
                  </a:solidFill>
                  <a:latin typeface="Century Gothic"/>
                </a:rPr>
                <a:t>Min. Threshold Affordability</a:t>
              </a:r>
            </a:p>
            <a:p>
              <a:pPr marL="171450" indent="-171450">
                <a:buFont typeface="Arial" panose="020B0604020202020204" pitchFamily="34" charset="0"/>
                <a:buChar char="•"/>
                <a:defRPr/>
              </a:pPr>
              <a:r>
                <a:rPr lang="en-IN" sz="1600" kern="0" dirty="0" smtClean="0">
                  <a:solidFill>
                    <a:prstClr val="black"/>
                  </a:solidFill>
                  <a:latin typeface="Century Gothic"/>
                </a:rPr>
                <a:t>Home and Auto purchases</a:t>
              </a:r>
            </a:p>
            <a:p>
              <a:pPr marL="171450" indent="-171450">
                <a:buFont typeface="Arial" panose="020B0604020202020204" pitchFamily="34" charset="0"/>
                <a:buChar char="•"/>
                <a:defRPr/>
              </a:pPr>
              <a:r>
                <a:rPr lang="en-IN" sz="1600" kern="0" dirty="0" smtClean="0">
                  <a:solidFill>
                    <a:prstClr val="black"/>
                  </a:solidFill>
                  <a:latin typeface="Century Gothic"/>
                </a:rPr>
                <a:t>Affluence</a:t>
              </a:r>
            </a:p>
            <a:p>
              <a:pPr marL="171450" indent="-171450">
                <a:buFont typeface="Arial" panose="020B0604020202020204" pitchFamily="34" charset="0"/>
                <a:buChar char="•"/>
                <a:defRPr/>
              </a:pPr>
              <a:r>
                <a:rPr lang="en-IN" sz="1600" kern="0" dirty="0" smtClean="0">
                  <a:solidFill>
                    <a:prstClr val="black"/>
                  </a:solidFill>
                  <a:latin typeface="Century Gothic"/>
                </a:rPr>
                <a:t>Age Demographics</a:t>
              </a:r>
            </a:p>
          </p:txBody>
        </p:sp>
        <p:sp>
          <p:nvSpPr>
            <p:cNvPr id="128" name="TextBox 127"/>
            <p:cNvSpPr txBox="1"/>
            <p:nvPr/>
          </p:nvSpPr>
          <p:spPr bwMode="gray">
            <a:xfrm rot="16200000">
              <a:off x="446266" y="1325901"/>
              <a:ext cx="2412000" cy="2412000"/>
            </a:xfrm>
            <a:prstGeom prst="rect">
              <a:avLst/>
            </a:prstGeom>
          </p:spPr>
          <p:txBody>
            <a:bodyPr vert="horz" wrap="square" lIns="91440" tIns="45720" rIns="91440" bIns="45720" rtlCol="0" anchor="ctr">
              <a:prstTxWarp prst="textArchUp">
                <a:avLst/>
              </a:prstTxWarp>
              <a:noAutofit/>
            </a:bodyPr>
            <a:lstStyle/>
            <a:p>
              <a:pPr algn="ctr">
                <a:defRPr/>
              </a:pPr>
              <a:r>
                <a:rPr lang="en-IN" sz="2000" b="1" kern="0" dirty="0" smtClean="0">
                  <a:solidFill>
                    <a:srgbClr val="0E5580"/>
                  </a:solidFill>
                  <a:latin typeface="Century Gothic"/>
                </a:rPr>
                <a:t>Key Locational Metrics</a:t>
              </a:r>
              <a:endParaRPr lang="en-IN" sz="4000" b="1" kern="0" dirty="0" smtClean="0">
                <a:solidFill>
                  <a:srgbClr val="0E5580"/>
                </a:solidFill>
                <a:latin typeface="Century Gothic"/>
              </a:endParaRPr>
            </a:p>
          </p:txBody>
        </p:sp>
      </p:grpSp>
      <p:sp>
        <p:nvSpPr>
          <p:cNvPr id="129" name="Isosceles Triangle 128"/>
          <p:cNvSpPr/>
          <p:nvPr/>
        </p:nvSpPr>
        <p:spPr>
          <a:xfrm rot="5400000">
            <a:off x="7429292" y="3634665"/>
            <a:ext cx="4424224" cy="21510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050" name="Picture 2" descr="Related image"/>
          <p:cNvPicPr>
            <a:picLocks noChangeAspect="1" noChangeArrowheads="1"/>
          </p:cNvPicPr>
          <p:nvPr/>
        </p:nvPicPr>
        <p:blipFill rotWithShape="1">
          <a:blip r:embed="rId10">
            <a:extLst>
              <a:ext uri="{28A0092B-C50C-407E-A947-70E740481C1C}">
                <a14:useLocalDpi xmlns:a14="http://schemas.microsoft.com/office/drawing/2010/main" val="0"/>
              </a:ext>
            </a:extLst>
          </a:blip>
          <a:srcRect r="13060" b="47027"/>
          <a:stretch/>
        </p:blipFill>
        <p:spPr bwMode="auto">
          <a:xfrm>
            <a:off x="301664" y="1677715"/>
            <a:ext cx="2144785" cy="978859"/>
          </a:xfrm>
          <a:prstGeom prst="rect">
            <a:avLst/>
          </a:prstGeom>
          <a:noFill/>
          <a:extLst>
            <a:ext uri="{909E8E84-426E-40DD-AFC4-6F175D3DCCD1}">
              <a14:hiddenFill xmlns:a14="http://schemas.microsoft.com/office/drawing/2010/main">
                <a:solidFill>
                  <a:srgbClr val="FFFFFF"/>
                </a:solidFill>
              </a14:hiddenFill>
            </a:ext>
          </a:extLst>
        </p:spPr>
      </p:pic>
      <p:sp>
        <p:nvSpPr>
          <p:cNvPr id="130" name="TextBox 129"/>
          <p:cNvSpPr txBox="1"/>
          <p:nvPr/>
        </p:nvSpPr>
        <p:spPr bwMode="gray">
          <a:xfrm>
            <a:off x="82938" y="2770920"/>
            <a:ext cx="2460643" cy="891331"/>
          </a:xfrm>
          <a:prstGeom prst="rect">
            <a:avLst/>
          </a:prstGeom>
        </p:spPr>
        <p:txBody>
          <a:bodyPr vert="horz" wrap="square" lIns="91440" tIns="45720" rIns="91440" bIns="45720" rtlCol="0" anchor="ctr">
            <a:noAutofit/>
          </a:bodyPr>
          <a:lstStyle/>
          <a:p>
            <a:pPr algn="ctr">
              <a:lnSpc>
                <a:spcPct val="120000"/>
              </a:lnSpc>
            </a:pPr>
            <a:r>
              <a:rPr lang="en-IN" sz="1600" dirty="0" smtClean="0">
                <a:solidFill>
                  <a:prstClr val="black"/>
                </a:solidFill>
                <a:latin typeface="Century Gothic"/>
              </a:rPr>
              <a:t>Many locations don’t allow the luxury of “space”</a:t>
            </a:r>
          </a:p>
        </p:txBody>
      </p:sp>
      <p:pic>
        <p:nvPicPr>
          <p:cNvPr id="2052" name="Picture 4" descr="Related image"/>
          <p:cNvPicPr>
            <a:picLocks noChangeAspect="1" noChangeArrowheads="1"/>
          </p:cNvPicPr>
          <p:nvPr/>
        </p:nvPicPr>
        <p:blipFill rotWithShape="1">
          <a:blip r:embed="rId11">
            <a:extLst>
              <a:ext uri="{28A0092B-C50C-407E-A947-70E740481C1C}">
                <a14:useLocalDpi xmlns:a14="http://schemas.microsoft.com/office/drawing/2010/main" val="0"/>
              </a:ext>
            </a:extLst>
          </a:blip>
          <a:srcRect l="9579" t="6041" r="8663" b="16197"/>
          <a:stretch/>
        </p:blipFill>
        <p:spPr bwMode="auto">
          <a:xfrm>
            <a:off x="326831" y="3743184"/>
            <a:ext cx="2024742" cy="143691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thumbs.dreamstime.com/z/electronics-store-interior-laptops-mobile-phones-television-computers-pocket-wifi-camera-fan-shelf-vector-illustration-68726333.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248" b="23414"/>
          <a:stretch/>
        </p:blipFill>
        <p:spPr bwMode="auto">
          <a:xfrm>
            <a:off x="9947314" y="2962104"/>
            <a:ext cx="2031996" cy="1794127"/>
          </a:xfrm>
          <a:prstGeom prst="rect">
            <a:avLst/>
          </a:prstGeom>
          <a:noFill/>
          <a:extLst>
            <a:ext uri="{909E8E84-426E-40DD-AFC4-6F175D3DCCD1}">
              <a14:hiddenFill xmlns:a14="http://schemas.microsoft.com/office/drawing/2010/main">
                <a:solidFill>
                  <a:srgbClr val="FFFFFF"/>
                </a:solidFill>
              </a14:hiddenFill>
            </a:ext>
          </a:extLst>
        </p:spPr>
      </p:pic>
      <p:sp>
        <p:nvSpPr>
          <p:cNvPr id="131" name="TextBox 130"/>
          <p:cNvSpPr txBox="1"/>
          <p:nvPr/>
        </p:nvSpPr>
        <p:spPr bwMode="gray">
          <a:xfrm>
            <a:off x="9684761" y="1603519"/>
            <a:ext cx="2460643" cy="436662"/>
          </a:xfrm>
          <a:prstGeom prst="rect">
            <a:avLst/>
          </a:prstGeom>
        </p:spPr>
        <p:txBody>
          <a:bodyPr vert="horz" wrap="square" lIns="91440" tIns="45720" rIns="91440" bIns="45720" rtlCol="0" anchor="ctr">
            <a:noAutofit/>
          </a:bodyPr>
          <a:lstStyle/>
          <a:p>
            <a:pPr algn="ctr">
              <a:lnSpc>
                <a:spcPct val="120000"/>
              </a:lnSpc>
            </a:pPr>
            <a:r>
              <a:rPr lang="en-IN" sz="1600" dirty="0" smtClean="0">
                <a:solidFill>
                  <a:prstClr val="black"/>
                </a:solidFill>
                <a:latin typeface="Century Gothic"/>
              </a:rPr>
              <a:t>Maximize Revenue</a:t>
            </a:r>
          </a:p>
        </p:txBody>
      </p:sp>
      <p:sp>
        <p:nvSpPr>
          <p:cNvPr id="132" name="TextBox 131"/>
          <p:cNvSpPr txBox="1"/>
          <p:nvPr/>
        </p:nvSpPr>
        <p:spPr bwMode="gray">
          <a:xfrm>
            <a:off x="9701234" y="4974685"/>
            <a:ext cx="2460643" cy="1037164"/>
          </a:xfrm>
          <a:prstGeom prst="rect">
            <a:avLst/>
          </a:prstGeom>
        </p:spPr>
        <p:txBody>
          <a:bodyPr vert="horz" wrap="square" lIns="91440" tIns="45720" rIns="91440" bIns="45720" rtlCol="0" anchor="ctr">
            <a:noAutofit/>
          </a:bodyPr>
          <a:lstStyle/>
          <a:p>
            <a:pPr algn="ctr">
              <a:lnSpc>
                <a:spcPct val="120000"/>
              </a:lnSpc>
            </a:pPr>
            <a:r>
              <a:rPr lang="en-IN" sz="1600" dirty="0" smtClean="0">
                <a:solidFill>
                  <a:prstClr val="black"/>
                </a:solidFill>
                <a:latin typeface="Century Gothic"/>
              </a:rPr>
              <a:t>By ensuring each store has the ideal mix of categories </a:t>
            </a:r>
          </a:p>
        </p:txBody>
      </p:sp>
      <p:pic>
        <p:nvPicPr>
          <p:cNvPr id="2060" name="Picture 12" descr="Related imag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21980" y="2034162"/>
            <a:ext cx="8191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14"/>
          <a:stretch>
            <a:fillRect/>
          </a:stretch>
        </p:blipFill>
        <p:spPr>
          <a:xfrm>
            <a:off x="201225" y="86083"/>
            <a:ext cx="2097291" cy="631571"/>
          </a:xfrm>
          <a:prstGeom prst="rect">
            <a:avLst/>
          </a:prstGeom>
          <a:solidFill>
            <a:schemeClr val="bg1"/>
          </a:solidFill>
        </p:spPr>
      </p:pic>
    </p:spTree>
    <p:extLst>
      <p:ext uri="{BB962C8B-B14F-4D97-AF65-F5344CB8AC3E}">
        <p14:creationId xmlns:p14="http://schemas.microsoft.com/office/powerpoint/2010/main" val="9784703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6899" y="6378301"/>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237066"/>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164116" y="291779"/>
              <a:ext cx="7373256" cy="523220"/>
            </a:xfrm>
            <a:prstGeom prst="rect">
              <a:avLst/>
            </a:prstGeom>
            <a:solidFill>
              <a:schemeClr val="bg1"/>
            </a:solidFill>
          </p:spPr>
          <p:txBody>
            <a:bodyPr wrap="square" anchor="ctr">
              <a:spAutoFit/>
            </a:bodyPr>
            <a:lstStyle/>
            <a:p>
              <a:r>
                <a:rPr lang="en-IN" sz="2800" b="1" dirty="0" smtClean="0">
                  <a:solidFill>
                    <a:srgbClr val="0070C0"/>
                  </a:solidFill>
                  <a:latin typeface="Leelawadee UI" panose="020B0502040204020203" pitchFamily="34" charset="-34"/>
                  <a:cs typeface="Leelawadee UI" panose="020B0502040204020203" pitchFamily="34" charset="-34"/>
                </a:rPr>
                <a:t>Creating Value: Price Optimization Pilot</a:t>
              </a:r>
            </a:p>
          </p:txBody>
        </p:sp>
      </p:grpSp>
      <p:sp>
        <p:nvSpPr>
          <p:cNvPr id="2" name="Slide Number Placeholder 1"/>
          <p:cNvSpPr>
            <a:spLocks noGrp="1"/>
          </p:cNvSpPr>
          <p:nvPr>
            <p:ph type="sldNum" sz="quarter" idx="12"/>
          </p:nvPr>
        </p:nvSpPr>
        <p:spPr/>
        <p:txBody>
          <a:bodyPr/>
          <a:lstStyle/>
          <a:p>
            <a:fld id="{3040F425-731D-4835-A38A-9545B9CAE996}" type="slidenum">
              <a:rPr lang="en-IN" smtClean="0">
                <a:solidFill>
                  <a:srgbClr val="000000">
                    <a:tint val="75000"/>
                  </a:srgbClr>
                </a:solidFill>
              </a:rPr>
              <a:pPr/>
              <a:t>28</a:t>
            </a:fld>
            <a:endParaRPr lang="en-IN" dirty="0">
              <a:solidFill>
                <a:srgbClr val="000000">
                  <a:tint val="75000"/>
                </a:srgbClr>
              </a:solidFill>
            </a:endParaRPr>
          </a:p>
        </p:txBody>
      </p:sp>
      <p:grpSp>
        <p:nvGrpSpPr>
          <p:cNvPr id="64" name="Group 63"/>
          <p:cNvGrpSpPr/>
          <p:nvPr/>
        </p:nvGrpSpPr>
        <p:grpSpPr>
          <a:xfrm>
            <a:off x="3688610" y="1390614"/>
            <a:ext cx="1588110" cy="1528814"/>
            <a:chOff x="967778" y="910479"/>
            <a:chExt cx="2376000" cy="2376000"/>
          </a:xfrm>
        </p:grpSpPr>
        <p:sp>
          <p:nvSpPr>
            <p:cNvPr id="27" name="Oval 26"/>
            <p:cNvSpPr/>
            <p:nvPr/>
          </p:nvSpPr>
          <p:spPr>
            <a:xfrm>
              <a:off x="967778" y="910479"/>
              <a:ext cx="2376000" cy="2376000"/>
            </a:xfrm>
            <a:prstGeom prst="ellipse">
              <a:avLst/>
            </a:prstGeom>
            <a:solidFill>
              <a:srgbClr val="5CC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4" name="Oval 23"/>
            <p:cNvSpPr/>
            <p:nvPr/>
          </p:nvSpPr>
          <p:spPr>
            <a:xfrm>
              <a:off x="1119624" y="1110843"/>
              <a:ext cx="2076349" cy="1964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rgbClr val="000000"/>
                  </a:solidFill>
                  <a:latin typeface="Century Gothic" panose="020B0502020202020204" pitchFamily="34" charset="0"/>
                </a:rPr>
                <a:t>Create SKU clusters</a:t>
              </a:r>
              <a:endParaRPr lang="en-IN" sz="1600" dirty="0">
                <a:solidFill>
                  <a:srgbClr val="000000"/>
                </a:solidFill>
                <a:latin typeface="Century Gothic" panose="020B0502020202020204" pitchFamily="34" charset="0"/>
              </a:endParaRPr>
            </a:p>
          </p:txBody>
        </p:sp>
      </p:grpSp>
      <p:grpSp>
        <p:nvGrpSpPr>
          <p:cNvPr id="107" name="Group 106"/>
          <p:cNvGrpSpPr/>
          <p:nvPr/>
        </p:nvGrpSpPr>
        <p:grpSpPr>
          <a:xfrm>
            <a:off x="4535881" y="1876325"/>
            <a:ext cx="2940308" cy="2738172"/>
            <a:chOff x="1674483" y="1224969"/>
            <a:chExt cx="3332613" cy="3223878"/>
          </a:xfrm>
        </p:grpSpPr>
        <p:grpSp>
          <p:nvGrpSpPr>
            <p:cNvPr id="63" name="Group 62"/>
            <p:cNvGrpSpPr/>
            <p:nvPr/>
          </p:nvGrpSpPr>
          <p:grpSpPr>
            <a:xfrm>
              <a:off x="2059177" y="1912083"/>
              <a:ext cx="2376000" cy="2376000"/>
              <a:chOff x="3643085" y="899887"/>
              <a:chExt cx="2376000" cy="2376000"/>
            </a:xfrm>
          </p:grpSpPr>
          <p:sp>
            <p:nvSpPr>
              <p:cNvPr id="5" name="Oval 4"/>
              <p:cNvSpPr/>
              <p:nvPr/>
            </p:nvSpPr>
            <p:spPr>
              <a:xfrm>
                <a:off x="3643085" y="899887"/>
                <a:ext cx="2376000" cy="2376000"/>
              </a:xfrm>
              <a:prstGeom prst="ellipse">
                <a:avLst/>
              </a:prstGeom>
              <a:solidFill>
                <a:srgbClr val="58B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1" name="Oval 20"/>
              <p:cNvSpPr/>
              <p:nvPr/>
            </p:nvSpPr>
            <p:spPr>
              <a:xfrm>
                <a:off x="3949085" y="1205887"/>
                <a:ext cx="1764000" cy="176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8" name="Rectangle 7"/>
              <p:cNvSpPr/>
              <p:nvPr/>
            </p:nvSpPr>
            <p:spPr>
              <a:xfrm>
                <a:off x="3922601" y="1668657"/>
                <a:ext cx="1888166" cy="978402"/>
              </a:xfrm>
              <a:prstGeom prst="rect">
                <a:avLst/>
              </a:prstGeom>
            </p:spPr>
            <p:txBody>
              <a:bodyPr wrap="square">
                <a:spAutoFit/>
              </a:bodyPr>
              <a:lstStyle/>
              <a:p>
                <a:pPr algn="ctr"/>
                <a:r>
                  <a:rPr lang="en-IN" sz="1600" dirty="0">
                    <a:solidFill>
                      <a:srgbClr val="000000"/>
                    </a:solidFill>
                    <a:latin typeface="Century Gothic" panose="020B0502020202020204" pitchFamily="34" charset="0"/>
                  </a:rPr>
                  <a:t>Build price elasticity models</a:t>
                </a:r>
              </a:p>
            </p:txBody>
          </p:sp>
        </p:grpSp>
        <p:sp>
          <p:nvSpPr>
            <p:cNvPr id="67" name="Circular Arrow 66"/>
            <p:cNvSpPr/>
            <p:nvPr/>
          </p:nvSpPr>
          <p:spPr>
            <a:xfrm rot="626571">
              <a:off x="1674483" y="1224969"/>
              <a:ext cx="3332613" cy="3223878"/>
            </a:xfrm>
            <a:prstGeom prst="circularArrow">
              <a:avLst>
                <a:gd name="adj1" fmla="val 7739"/>
                <a:gd name="adj2" fmla="val 1142319"/>
                <a:gd name="adj3" fmla="val 20381048"/>
                <a:gd name="adj4" fmla="val 13697099"/>
                <a:gd name="adj5" fmla="val 89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p:grpSp>
      <p:grpSp>
        <p:nvGrpSpPr>
          <p:cNvPr id="106" name="Group 105"/>
          <p:cNvGrpSpPr/>
          <p:nvPr/>
        </p:nvGrpSpPr>
        <p:grpSpPr>
          <a:xfrm>
            <a:off x="4684550" y="4547664"/>
            <a:ext cx="2103249" cy="1729694"/>
            <a:chOff x="2338838" y="4247572"/>
            <a:chExt cx="2383871" cy="2036514"/>
          </a:xfrm>
        </p:grpSpPr>
        <p:grpSp>
          <p:nvGrpSpPr>
            <p:cNvPr id="65" name="Group 64"/>
            <p:cNvGrpSpPr/>
            <p:nvPr/>
          </p:nvGrpSpPr>
          <p:grpSpPr>
            <a:xfrm>
              <a:off x="2778709" y="4338801"/>
              <a:ext cx="1944000" cy="1944000"/>
              <a:chOff x="6185107" y="928989"/>
              <a:chExt cx="2376000" cy="2376000"/>
            </a:xfrm>
          </p:grpSpPr>
          <p:sp>
            <p:nvSpPr>
              <p:cNvPr id="28" name="Oval 27"/>
              <p:cNvSpPr/>
              <p:nvPr/>
            </p:nvSpPr>
            <p:spPr>
              <a:xfrm>
                <a:off x="6185107" y="928989"/>
                <a:ext cx="2376000" cy="2376000"/>
              </a:xfrm>
              <a:prstGeom prst="ellipse">
                <a:avLst/>
              </a:prstGeom>
              <a:solidFill>
                <a:srgbClr val="5CC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5" name="Oval 24"/>
              <p:cNvSpPr/>
              <p:nvPr/>
            </p:nvSpPr>
            <p:spPr>
              <a:xfrm>
                <a:off x="6491107" y="1264518"/>
                <a:ext cx="1764000" cy="176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solidFill>
                    <a:srgbClr val="000000"/>
                  </a:solidFill>
                  <a:latin typeface="Century Gothic" panose="020B0502020202020204" pitchFamily="34" charset="0"/>
                </a:endParaRPr>
              </a:p>
            </p:txBody>
          </p:sp>
          <p:sp>
            <p:nvSpPr>
              <p:cNvPr id="60" name="Rectangle 59"/>
              <p:cNvSpPr/>
              <p:nvPr/>
            </p:nvSpPr>
            <p:spPr>
              <a:xfrm>
                <a:off x="6423353" y="1524140"/>
                <a:ext cx="1948243" cy="1550144"/>
              </a:xfrm>
              <a:prstGeom prst="rect">
                <a:avLst/>
              </a:prstGeom>
            </p:spPr>
            <p:txBody>
              <a:bodyPr wrap="square">
                <a:spAutoFit/>
              </a:bodyPr>
              <a:lstStyle/>
              <a:p>
                <a:pPr algn="ctr"/>
                <a:r>
                  <a:rPr lang="en-IN" sz="1600" dirty="0">
                    <a:solidFill>
                      <a:srgbClr val="000000"/>
                    </a:solidFill>
                    <a:latin typeface="Century Gothic" panose="020B0502020202020204" pitchFamily="34" charset="0"/>
                  </a:rPr>
                  <a:t>Run local optimization – at SKU level </a:t>
                </a:r>
              </a:p>
            </p:txBody>
          </p:sp>
        </p:grpSp>
        <p:sp>
          <p:nvSpPr>
            <p:cNvPr id="68" name="Circular Arrow 67"/>
            <p:cNvSpPr/>
            <p:nvPr/>
          </p:nvSpPr>
          <p:spPr>
            <a:xfrm rot="6377589" flipV="1">
              <a:off x="2228920" y="4357490"/>
              <a:ext cx="2036514" cy="1816677"/>
            </a:xfrm>
            <a:prstGeom prst="circularArrow">
              <a:avLst>
                <a:gd name="adj1" fmla="val 7739"/>
                <a:gd name="adj2" fmla="val 1142319"/>
                <a:gd name="adj3" fmla="val 20381048"/>
                <a:gd name="adj4" fmla="val 12783907"/>
                <a:gd name="adj5" fmla="val 89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p:grpSp>
      <p:grpSp>
        <p:nvGrpSpPr>
          <p:cNvPr id="105" name="Group 104"/>
          <p:cNvGrpSpPr/>
          <p:nvPr/>
        </p:nvGrpSpPr>
        <p:grpSpPr>
          <a:xfrm>
            <a:off x="6462433" y="3724106"/>
            <a:ext cx="2371732" cy="2296616"/>
            <a:chOff x="4842653" y="3937018"/>
            <a:chExt cx="2293355" cy="2332000"/>
          </a:xfrm>
        </p:grpSpPr>
        <p:grpSp>
          <p:nvGrpSpPr>
            <p:cNvPr id="66" name="Group 65"/>
            <p:cNvGrpSpPr/>
            <p:nvPr/>
          </p:nvGrpSpPr>
          <p:grpSpPr>
            <a:xfrm>
              <a:off x="5192008" y="4325018"/>
              <a:ext cx="1944000" cy="1944000"/>
              <a:chOff x="8722584" y="958518"/>
              <a:chExt cx="2376000" cy="2376000"/>
            </a:xfrm>
          </p:grpSpPr>
          <p:sp>
            <p:nvSpPr>
              <p:cNvPr id="29" name="Oval 28"/>
              <p:cNvSpPr/>
              <p:nvPr/>
            </p:nvSpPr>
            <p:spPr>
              <a:xfrm>
                <a:off x="8722584" y="958518"/>
                <a:ext cx="2376000" cy="2376000"/>
              </a:xfrm>
              <a:prstGeom prst="ellipse">
                <a:avLst/>
              </a:prstGeom>
              <a:solidFill>
                <a:srgbClr val="5CC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6" name="Oval 25"/>
              <p:cNvSpPr/>
              <p:nvPr/>
            </p:nvSpPr>
            <p:spPr>
              <a:xfrm>
                <a:off x="9028584" y="1281183"/>
                <a:ext cx="1764000" cy="176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solidFill>
                    <a:srgbClr val="000000"/>
                  </a:solidFill>
                  <a:latin typeface="Century Gothic" panose="020B0502020202020204" pitchFamily="34" charset="0"/>
                </a:endParaRPr>
              </a:p>
            </p:txBody>
          </p:sp>
          <p:sp>
            <p:nvSpPr>
              <p:cNvPr id="61" name="Rectangle 60"/>
              <p:cNvSpPr/>
              <p:nvPr/>
            </p:nvSpPr>
            <p:spPr>
              <a:xfrm>
                <a:off x="8959449" y="1585991"/>
                <a:ext cx="1865457" cy="830997"/>
              </a:xfrm>
              <a:prstGeom prst="rect">
                <a:avLst/>
              </a:prstGeom>
            </p:spPr>
            <p:txBody>
              <a:bodyPr wrap="square">
                <a:spAutoFit/>
              </a:bodyPr>
              <a:lstStyle/>
              <a:p>
                <a:pPr algn="ctr"/>
                <a:r>
                  <a:rPr lang="en-IN" sz="1600" dirty="0">
                    <a:solidFill>
                      <a:srgbClr val="000000"/>
                    </a:solidFill>
                    <a:latin typeface="Century Gothic" panose="020B0502020202020204" pitchFamily="34" charset="0"/>
                  </a:rPr>
                  <a:t>Run global optimization – at category level </a:t>
                </a:r>
              </a:p>
            </p:txBody>
          </p:sp>
        </p:grpSp>
        <p:sp>
          <p:nvSpPr>
            <p:cNvPr id="69" name="Circular Arrow 68"/>
            <p:cNvSpPr/>
            <p:nvPr/>
          </p:nvSpPr>
          <p:spPr>
            <a:xfrm rot="8583307" flipH="1" flipV="1">
              <a:off x="4842653" y="3937018"/>
              <a:ext cx="2036514" cy="1816677"/>
            </a:xfrm>
            <a:prstGeom prst="circularArrow">
              <a:avLst>
                <a:gd name="adj1" fmla="val 7739"/>
                <a:gd name="adj2" fmla="val 1142319"/>
                <a:gd name="adj3" fmla="val 20381048"/>
                <a:gd name="adj4" fmla="val 12783907"/>
                <a:gd name="adj5" fmla="val 89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p:grpSp>
      <p:graphicFrame>
        <p:nvGraphicFramePr>
          <p:cNvPr id="33" name="Diagram 32"/>
          <p:cNvGraphicFramePr/>
          <p:nvPr>
            <p:extLst/>
          </p:nvPr>
        </p:nvGraphicFramePr>
        <p:xfrm>
          <a:off x="168568" y="850294"/>
          <a:ext cx="11948096" cy="473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4" name="Isosceles Triangle 33"/>
          <p:cNvSpPr/>
          <p:nvPr/>
        </p:nvSpPr>
        <p:spPr>
          <a:xfrm rot="5400000">
            <a:off x="1114560" y="3708511"/>
            <a:ext cx="4424224" cy="21510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Isosceles Triangle 34"/>
          <p:cNvSpPr/>
          <p:nvPr/>
        </p:nvSpPr>
        <p:spPr>
          <a:xfrm rot="5400000">
            <a:off x="7129134" y="3737086"/>
            <a:ext cx="4424224" cy="21510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098" name="Picture 2"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147" y="4486240"/>
            <a:ext cx="2514600" cy="16002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bwMode="gray">
          <a:xfrm>
            <a:off x="367836" y="3063236"/>
            <a:ext cx="2644420" cy="1467174"/>
          </a:xfrm>
          <a:prstGeom prst="rect">
            <a:avLst/>
          </a:prstGeom>
        </p:spPr>
        <p:txBody>
          <a:bodyPr vert="horz" wrap="square" lIns="91440" tIns="45720" rIns="91440" bIns="45720" rtlCol="0" anchor="ctr">
            <a:noAutofit/>
          </a:bodyPr>
          <a:lstStyle/>
          <a:p>
            <a:pPr>
              <a:defRPr/>
            </a:pPr>
            <a:r>
              <a:rPr lang="en-IN" sz="1600" kern="0" dirty="0" smtClean="0">
                <a:solidFill>
                  <a:prstClr val="black"/>
                </a:solidFill>
                <a:latin typeface="Century Gothic"/>
              </a:rPr>
              <a:t>What’s the “right” price? </a:t>
            </a:r>
          </a:p>
          <a:p>
            <a:pPr>
              <a:defRPr/>
            </a:pPr>
            <a:endParaRPr lang="en-IN" sz="1600" kern="0" dirty="0">
              <a:solidFill>
                <a:prstClr val="black"/>
              </a:solidFill>
              <a:latin typeface="Century Gothic"/>
            </a:endParaRPr>
          </a:p>
          <a:p>
            <a:pPr>
              <a:defRPr/>
            </a:pPr>
            <a:r>
              <a:rPr lang="en-IN" sz="1600" kern="0" dirty="0" smtClean="0">
                <a:solidFill>
                  <a:prstClr val="black"/>
                </a:solidFill>
                <a:latin typeface="Century Gothic"/>
              </a:rPr>
              <a:t>Optimize Revenues based on prices</a:t>
            </a:r>
          </a:p>
        </p:txBody>
      </p:sp>
      <p:pic>
        <p:nvPicPr>
          <p:cNvPr id="4100" name="Picture 4" descr="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9888" y="1450233"/>
            <a:ext cx="1815747" cy="178793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bwMode="gray">
          <a:xfrm>
            <a:off x="9586787" y="1685164"/>
            <a:ext cx="2460643" cy="436662"/>
          </a:xfrm>
          <a:prstGeom prst="rect">
            <a:avLst/>
          </a:prstGeom>
        </p:spPr>
        <p:txBody>
          <a:bodyPr vert="horz" wrap="square" lIns="91440" tIns="45720" rIns="91440" bIns="45720" rtlCol="0" anchor="ctr">
            <a:noAutofit/>
          </a:bodyPr>
          <a:lstStyle/>
          <a:p>
            <a:pPr algn="ctr">
              <a:lnSpc>
                <a:spcPct val="120000"/>
              </a:lnSpc>
            </a:pPr>
            <a:r>
              <a:rPr lang="en-IN" sz="1600" dirty="0" smtClean="0">
                <a:solidFill>
                  <a:prstClr val="black"/>
                </a:solidFill>
                <a:latin typeface="Century Gothic"/>
              </a:rPr>
              <a:t>Maximize Revenue</a:t>
            </a:r>
          </a:p>
        </p:txBody>
      </p:sp>
      <p:pic>
        <p:nvPicPr>
          <p:cNvPr id="41" name="Picture 12"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24006" y="2115807"/>
            <a:ext cx="8191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lated imag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38877" y="3163804"/>
            <a:ext cx="2155816" cy="1611825"/>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p:cNvSpPr txBox="1"/>
          <p:nvPr/>
        </p:nvSpPr>
        <p:spPr bwMode="gray">
          <a:xfrm>
            <a:off x="9521690" y="5187390"/>
            <a:ext cx="2460643" cy="436662"/>
          </a:xfrm>
          <a:prstGeom prst="rect">
            <a:avLst/>
          </a:prstGeom>
        </p:spPr>
        <p:txBody>
          <a:bodyPr vert="horz" wrap="square" lIns="91440" tIns="45720" rIns="91440" bIns="45720" rtlCol="0" anchor="ctr">
            <a:noAutofit/>
          </a:bodyPr>
          <a:lstStyle/>
          <a:p>
            <a:pPr algn="ctr">
              <a:lnSpc>
                <a:spcPct val="120000"/>
              </a:lnSpc>
            </a:pPr>
            <a:r>
              <a:rPr lang="en-IN" sz="1600" dirty="0" smtClean="0">
                <a:solidFill>
                  <a:prstClr val="black"/>
                </a:solidFill>
                <a:latin typeface="Century Gothic"/>
              </a:rPr>
              <a:t>By suggesting the “right” price</a:t>
            </a:r>
          </a:p>
        </p:txBody>
      </p:sp>
      <p:pic>
        <p:nvPicPr>
          <p:cNvPr id="43" name="Picture 42"/>
          <p:cNvPicPr>
            <a:picLocks noChangeAspect="1"/>
          </p:cNvPicPr>
          <p:nvPr/>
        </p:nvPicPr>
        <p:blipFill>
          <a:blip r:embed="rId13"/>
          <a:stretch>
            <a:fillRect/>
          </a:stretch>
        </p:blipFill>
        <p:spPr>
          <a:xfrm>
            <a:off x="111519" y="38676"/>
            <a:ext cx="2675224" cy="805607"/>
          </a:xfrm>
          <a:prstGeom prst="rect">
            <a:avLst/>
          </a:prstGeom>
          <a:solidFill>
            <a:schemeClr val="bg1"/>
          </a:solidFill>
        </p:spPr>
      </p:pic>
    </p:spTree>
    <p:extLst>
      <p:ext uri="{BB962C8B-B14F-4D97-AF65-F5344CB8AC3E}">
        <p14:creationId xmlns:p14="http://schemas.microsoft.com/office/powerpoint/2010/main" val="4379543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p:cNvGrpSpPr/>
          <p:nvPr/>
        </p:nvGrpSpPr>
        <p:grpSpPr>
          <a:xfrm>
            <a:off x="562220" y="1206711"/>
            <a:ext cx="10970168" cy="5407297"/>
            <a:chOff x="465968" y="789619"/>
            <a:chExt cx="10970168" cy="5407297"/>
          </a:xfrm>
        </p:grpSpPr>
        <p:sp>
          <p:nvSpPr>
            <p:cNvPr id="184" name="Rectangle 183"/>
            <p:cNvSpPr/>
            <p:nvPr/>
          </p:nvSpPr>
          <p:spPr>
            <a:xfrm>
              <a:off x="4195759" y="789619"/>
              <a:ext cx="3577236" cy="4616572"/>
            </a:xfrm>
            <a:prstGeom prst="rect">
              <a:avLst/>
            </a:prstGeom>
            <a:solidFill>
              <a:schemeClr val="accent1">
                <a:lumMod val="20000"/>
                <a:lumOff val="80000"/>
              </a:schemeClr>
            </a:solid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83" name="Rectangle 182"/>
            <p:cNvSpPr/>
            <p:nvPr/>
          </p:nvSpPr>
          <p:spPr>
            <a:xfrm>
              <a:off x="545584" y="789619"/>
              <a:ext cx="3577236" cy="4616572"/>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101" name="Group 100"/>
            <p:cNvGrpSpPr/>
            <p:nvPr/>
          </p:nvGrpSpPr>
          <p:grpSpPr>
            <a:xfrm>
              <a:off x="764355" y="1604732"/>
              <a:ext cx="3121493" cy="3472286"/>
              <a:chOff x="1261884" y="1682239"/>
              <a:chExt cx="3121493" cy="3472286"/>
            </a:xfrm>
          </p:grpSpPr>
          <p:grpSp>
            <p:nvGrpSpPr>
              <p:cNvPr id="63" name="Group 62"/>
              <p:cNvGrpSpPr>
                <a:grpSpLocks noChangeAspect="1"/>
              </p:cNvGrpSpPr>
              <p:nvPr/>
            </p:nvGrpSpPr>
            <p:grpSpPr>
              <a:xfrm>
                <a:off x="3448894" y="3607611"/>
                <a:ext cx="934483" cy="908525"/>
                <a:chOff x="3083305" y="2679391"/>
                <a:chExt cx="1296000" cy="1260000"/>
              </a:xfrm>
            </p:grpSpPr>
            <p:sp>
              <p:nvSpPr>
                <p:cNvPr id="62" name="Oval 61"/>
                <p:cNvSpPr/>
                <p:nvPr/>
              </p:nvSpPr>
              <p:spPr>
                <a:xfrm>
                  <a:off x="3083305" y="2679391"/>
                  <a:ext cx="1296000" cy="1260000"/>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55" name="Picture 54"/>
                <p:cNvPicPr>
                  <a:picLocks noChangeAspect="1"/>
                </p:cNvPicPr>
                <p:nvPr/>
              </p:nvPicPr>
              <p:blipFill rotWithShape="1">
                <a:blip r:embed="rId2">
                  <a:duotone>
                    <a:schemeClr val="accent5">
                      <a:shade val="45000"/>
                      <a:satMod val="135000"/>
                    </a:schemeClr>
                    <a:prstClr val="white"/>
                  </a:duotone>
                </a:blip>
                <a:srcRect r="3108" b="16783"/>
                <a:stretch/>
              </p:blipFill>
              <p:spPr>
                <a:xfrm rot="1467898">
                  <a:off x="3532336" y="2835446"/>
                  <a:ext cx="503335" cy="1032699"/>
                </a:xfrm>
                <a:prstGeom prst="rect">
                  <a:avLst/>
                </a:prstGeom>
              </p:spPr>
            </p:pic>
          </p:grpSp>
          <p:grpSp>
            <p:nvGrpSpPr>
              <p:cNvPr id="66" name="Group 65"/>
              <p:cNvGrpSpPr>
                <a:grpSpLocks noChangeAspect="1"/>
              </p:cNvGrpSpPr>
              <p:nvPr/>
            </p:nvGrpSpPr>
            <p:grpSpPr>
              <a:xfrm>
                <a:off x="1261884" y="1682239"/>
                <a:ext cx="1468817" cy="1468817"/>
                <a:chOff x="571552" y="1505685"/>
                <a:chExt cx="1656000" cy="1656000"/>
              </a:xfrm>
            </p:grpSpPr>
            <p:sp>
              <p:nvSpPr>
                <p:cNvPr id="64" name="Oval 63"/>
                <p:cNvSpPr/>
                <p:nvPr/>
              </p:nvSpPr>
              <p:spPr>
                <a:xfrm>
                  <a:off x="571552" y="1505685"/>
                  <a:ext cx="1656000" cy="1656000"/>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56" name="Picture 55"/>
                <p:cNvPicPr>
                  <a:picLocks noChangeAspect="1"/>
                </p:cNvPicPr>
                <p:nvPr/>
              </p:nvPicPr>
              <p:blipFill>
                <a:blip r:embed="rId3">
                  <a:duotone>
                    <a:schemeClr val="accent5">
                      <a:shade val="45000"/>
                      <a:satMod val="135000"/>
                    </a:schemeClr>
                    <a:prstClr val="white"/>
                  </a:duotone>
                </a:blip>
                <a:stretch>
                  <a:fillRect/>
                </a:stretch>
              </p:blipFill>
              <p:spPr>
                <a:xfrm>
                  <a:off x="735030" y="1940459"/>
                  <a:ext cx="1329043" cy="786452"/>
                </a:xfrm>
                <a:prstGeom prst="rect">
                  <a:avLst/>
                </a:prstGeom>
              </p:spPr>
            </p:pic>
          </p:grpSp>
          <p:sp>
            <p:nvSpPr>
              <p:cNvPr id="65" name="Oval 64"/>
              <p:cNvSpPr/>
              <p:nvPr/>
            </p:nvSpPr>
            <p:spPr>
              <a:xfrm>
                <a:off x="1996293" y="3227706"/>
                <a:ext cx="288000" cy="145139"/>
              </a:xfrm>
              <a:prstGeom prst="ellipse">
                <a:avLst/>
              </a:prstGeom>
              <a:solidFill>
                <a:schemeClr val="bg1"/>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7" name="Oval 66"/>
              <p:cNvSpPr/>
              <p:nvPr/>
            </p:nvSpPr>
            <p:spPr>
              <a:xfrm>
                <a:off x="2066000" y="3442138"/>
                <a:ext cx="216000" cy="108000"/>
              </a:xfrm>
              <a:prstGeom prst="ellipse">
                <a:avLst/>
              </a:prstGeom>
              <a:solidFill>
                <a:schemeClr val="bg1"/>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8" name="Oval 67"/>
              <p:cNvSpPr/>
              <p:nvPr/>
            </p:nvSpPr>
            <p:spPr>
              <a:xfrm>
                <a:off x="2282000" y="3571611"/>
                <a:ext cx="144000" cy="72000"/>
              </a:xfrm>
              <a:prstGeom prst="ellipse">
                <a:avLst/>
              </a:prstGeom>
              <a:solidFill>
                <a:schemeClr val="bg1"/>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98" name="Picture 97"/>
              <p:cNvPicPr>
                <a:picLocks noChangeAspect="1"/>
              </p:cNvPicPr>
              <p:nvPr/>
            </p:nvPicPr>
            <p:blipFill>
              <a:blip r:embed="rId4">
                <a:duotone>
                  <a:schemeClr val="accent5">
                    <a:shade val="45000"/>
                    <a:satMod val="135000"/>
                  </a:schemeClr>
                  <a:prstClr val="white"/>
                </a:duotone>
              </a:blip>
              <a:stretch>
                <a:fillRect/>
              </a:stretch>
            </p:blipFill>
            <p:spPr>
              <a:xfrm>
                <a:off x="2219797" y="3449495"/>
                <a:ext cx="1371614" cy="1705030"/>
              </a:xfrm>
              <a:prstGeom prst="rect">
                <a:avLst/>
              </a:prstGeom>
            </p:spPr>
          </p:pic>
        </p:grpSp>
        <p:grpSp>
          <p:nvGrpSpPr>
            <p:cNvPr id="180" name="Group 179"/>
            <p:cNvGrpSpPr/>
            <p:nvPr/>
          </p:nvGrpSpPr>
          <p:grpSpPr>
            <a:xfrm>
              <a:off x="8384277" y="2361106"/>
              <a:ext cx="2411799" cy="2763947"/>
              <a:chOff x="7437326" y="2091282"/>
              <a:chExt cx="2411799" cy="2763947"/>
            </a:xfrm>
          </p:grpSpPr>
          <p:grpSp>
            <p:nvGrpSpPr>
              <p:cNvPr id="179" name="Group 178"/>
              <p:cNvGrpSpPr/>
              <p:nvPr/>
            </p:nvGrpSpPr>
            <p:grpSpPr>
              <a:xfrm>
                <a:off x="8323272" y="2091282"/>
                <a:ext cx="1525853" cy="2408111"/>
                <a:chOff x="8147536" y="858047"/>
                <a:chExt cx="1525853" cy="2408111"/>
              </a:xfrm>
            </p:grpSpPr>
            <p:sp>
              <p:nvSpPr>
                <p:cNvPr id="77" name="Rectangle 76"/>
                <p:cNvSpPr/>
                <p:nvPr/>
              </p:nvSpPr>
              <p:spPr>
                <a:xfrm>
                  <a:off x="8678779" y="1251284"/>
                  <a:ext cx="994610" cy="2014874"/>
                </a:xfrm>
                <a:prstGeom prst="rect">
                  <a:avLst/>
                </a:prstGeom>
                <a:solidFill>
                  <a:schemeClr val="accent1">
                    <a:lumMod val="20000"/>
                    <a:lumOff val="80000"/>
                  </a:schemeClr>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418AB3">
                        <a:lumMod val="75000"/>
                      </a:srgbClr>
                    </a:solidFill>
                  </a:endParaRPr>
                </a:p>
              </p:txBody>
            </p:sp>
            <p:pic>
              <p:nvPicPr>
                <p:cNvPr id="78" name="Picture 77"/>
                <p:cNvPicPr>
                  <a:picLocks noChangeAspect="1"/>
                </p:cNvPicPr>
                <p:nvPr/>
              </p:nvPicPr>
              <p:blipFill>
                <a:blip r:embed="rId3">
                  <a:duotone>
                    <a:schemeClr val="accent5">
                      <a:shade val="45000"/>
                      <a:satMod val="135000"/>
                    </a:schemeClr>
                    <a:prstClr val="white"/>
                  </a:duotone>
                </a:blip>
                <a:stretch>
                  <a:fillRect/>
                </a:stretch>
              </p:blipFill>
              <p:spPr>
                <a:xfrm>
                  <a:off x="8795166" y="1825822"/>
                  <a:ext cx="761836" cy="450811"/>
                </a:xfrm>
                <a:prstGeom prst="rect">
                  <a:avLst/>
                </a:prstGeom>
              </p:spPr>
            </p:pic>
            <p:grpSp>
              <p:nvGrpSpPr>
                <p:cNvPr id="81" name="Group 80"/>
                <p:cNvGrpSpPr/>
                <p:nvPr/>
              </p:nvGrpSpPr>
              <p:grpSpPr>
                <a:xfrm rot="20890358">
                  <a:off x="8147536" y="858047"/>
                  <a:ext cx="1062454" cy="972000"/>
                  <a:chOff x="4349988" y="4957011"/>
                  <a:chExt cx="1062454" cy="972000"/>
                </a:xfrm>
              </p:grpSpPr>
              <p:sp>
                <p:nvSpPr>
                  <p:cNvPr id="79" name="16-Point Star 78"/>
                  <p:cNvSpPr/>
                  <p:nvPr/>
                </p:nvSpPr>
                <p:spPr>
                  <a:xfrm>
                    <a:off x="4396824" y="4957011"/>
                    <a:ext cx="972000" cy="972000"/>
                  </a:xfrm>
                  <a:prstGeom prst="star16">
                    <a:avLst>
                      <a:gd name="adj" fmla="val 43952"/>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418AB3">
                          <a:lumMod val="75000"/>
                        </a:srgbClr>
                      </a:solidFill>
                    </a:endParaRPr>
                  </a:p>
                </p:txBody>
              </p:sp>
              <p:sp>
                <p:nvSpPr>
                  <p:cNvPr id="80" name="TextBox 79"/>
                  <p:cNvSpPr txBox="1"/>
                  <p:nvPr/>
                </p:nvSpPr>
                <p:spPr>
                  <a:xfrm>
                    <a:off x="4349988" y="5273807"/>
                    <a:ext cx="1062454" cy="338554"/>
                  </a:xfrm>
                  <a:prstGeom prst="rect">
                    <a:avLst/>
                  </a:prstGeom>
                  <a:noFill/>
                </p:spPr>
                <p:txBody>
                  <a:bodyPr wrap="square" rtlCol="0">
                    <a:spAutoFit/>
                  </a:bodyPr>
                  <a:lstStyle/>
                  <a:p>
                    <a:pPr algn="ctr"/>
                    <a:r>
                      <a:rPr lang="en-IN" sz="1600" b="1" dirty="0" smtClean="0">
                        <a:solidFill>
                          <a:srgbClr val="418AB3">
                            <a:lumMod val="75000"/>
                          </a:srgbClr>
                        </a:solidFill>
                        <a:latin typeface="Comic Sans MS" panose="030F0702030302020204" pitchFamily="66" charset="0"/>
                      </a:rPr>
                      <a:t>Offers!</a:t>
                    </a:r>
                    <a:endParaRPr lang="en-IN" sz="1600" b="1" dirty="0">
                      <a:solidFill>
                        <a:srgbClr val="418AB3">
                          <a:lumMod val="75000"/>
                        </a:srgbClr>
                      </a:solidFill>
                      <a:latin typeface="Comic Sans MS" panose="030F0702030302020204" pitchFamily="66" charset="0"/>
                    </a:endParaRPr>
                  </a:p>
                </p:txBody>
              </p:sp>
            </p:grpSp>
            <p:pic>
              <p:nvPicPr>
                <p:cNvPr id="82" name="Picture 4" descr="http://cdn.gadgets360.com/content/assets/brands/croma.png?quality=80&amp;output-format=jpg"/>
                <p:cNvPicPr>
                  <a:picLocks noChangeAspect="1" noChangeArrowheads="1"/>
                </p:cNvPicPr>
                <p:nvPr/>
              </p:nvPicPr>
              <p:blipFill rotWithShape="1">
                <a:blip r:embed="rId5" cstate="print">
                  <a:clrChange>
                    <a:clrFrom>
                      <a:srgbClr val="FFFFFF"/>
                    </a:clrFrom>
                    <a:clrTo>
                      <a:srgbClr val="FFFFFF">
                        <a:alpha val="0"/>
                      </a:srgbClr>
                    </a:clrTo>
                  </a:clrChange>
                  <a:grayscl/>
                  <a:extLst>
                    <a:ext uri="{28A0092B-C50C-407E-A947-70E740481C1C}">
                      <a14:useLocalDpi xmlns:a14="http://schemas.microsoft.com/office/drawing/2010/main"/>
                    </a:ext>
                  </a:extLst>
                </a:blip>
                <a:srcRect/>
                <a:stretch/>
              </p:blipFill>
              <p:spPr bwMode="auto">
                <a:xfrm>
                  <a:off x="8865978" y="3032903"/>
                  <a:ext cx="807411" cy="194803"/>
                </a:xfrm>
                <a:prstGeom prst="rect">
                  <a:avLst/>
                </a:prstGeom>
                <a:noFill/>
                <a:extLst>
                  <a:ext uri="{909E8E84-426E-40DD-AFC4-6F175D3DCCD1}">
                    <a14:hiddenFill xmlns:a14="http://schemas.microsoft.com/office/drawing/2010/main">
                      <a:solidFill>
                        <a:srgbClr val="FFFFFF"/>
                      </a:solidFill>
                    </a14:hiddenFill>
                  </a:ext>
                </a:extLst>
              </p:spPr>
            </p:pic>
          </p:grpSp>
          <p:pic>
            <p:nvPicPr>
              <p:cNvPr id="99" name="Picture 98"/>
              <p:cNvPicPr>
                <a:picLocks noChangeAspect="1"/>
              </p:cNvPicPr>
              <p:nvPr/>
            </p:nvPicPr>
            <p:blipFill>
              <a:blip r:embed="rId4">
                <a:duotone>
                  <a:schemeClr val="accent5">
                    <a:shade val="45000"/>
                    <a:satMod val="135000"/>
                  </a:schemeClr>
                  <a:prstClr val="white"/>
                </a:duotone>
              </a:blip>
              <a:stretch>
                <a:fillRect/>
              </a:stretch>
            </p:blipFill>
            <p:spPr>
              <a:xfrm>
                <a:off x="7437326" y="3150199"/>
                <a:ext cx="1371614" cy="1705030"/>
              </a:xfrm>
              <a:prstGeom prst="rect">
                <a:avLst/>
              </a:prstGeom>
            </p:spPr>
          </p:pic>
        </p:grpSp>
        <p:pic>
          <p:nvPicPr>
            <p:cNvPr id="176" name="Picture 175"/>
            <p:cNvPicPr>
              <a:picLocks noChangeAspect="1"/>
            </p:cNvPicPr>
            <p:nvPr/>
          </p:nvPicPr>
          <p:blipFill>
            <a:blip r:embed="rId6"/>
            <a:stretch>
              <a:fillRect/>
            </a:stretch>
          </p:blipFill>
          <p:spPr>
            <a:xfrm>
              <a:off x="4738085" y="1873857"/>
              <a:ext cx="2492584" cy="3251196"/>
            </a:xfrm>
            <a:prstGeom prst="rect">
              <a:avLst/>
            </a:prstGeom>
          </p:spPr>
        </p:pic>
        <p:sp>
          <p:nvSpPr>
            <p:cNvPr id="177" name="TextBox 176"/>
            <p:cNvSpPr txBox="1"/>
            <p:nvPr/>
          </p:nvSpPr>
          <p:spPr>
            <a:xfrm>
              <a:off x="4412761" y="867136"/>
              <a:ext cx="3085175" cy="923330"/>
            </a:xfrm>
            <a:prstGeom prst="rect">
              <a:avLst/>
            </a:prstGeom>
            <a:noFill/>
          </p:spPr>
          <p:txBody>
            <a:bodyPr wrap="square" rtlCol="0">
              <a:spAutoFit/>
            </a:bodyPr>
            <a:lstStyle/>
            <a:p>
              <a:pPr algn="ctr"/>
              <a:r>
                <a:rPr lang="en-IN" dirty="0" smtClean="0">
                  <a:solidFill>
                    <a:srgbClr val="000000"/>
                  </a:solidFill>
                  <a:latin typeface="Century Gothic" panose="020B0502020202020204" pitchFamily="34" charset="0"/>
                </a:rPr>
                <a:t>Select the most optimal communication (offer) to be sent to Customer</a:t>
              </a:r>
              <a:endParaRPr lang="en-IN" dirty="0">
                <a:solidFill>
                  <a:srgbClr val="000000"/>
                </a:solidFill>
                <a:latin typeface="Century Gothic" panose="020B0502020202020204" pitchFamily="34" charset="0"/>
              </a:endParaRPr>
            </a:p>
          </p:txBody>
        </p:sp>
        <p:sp>
          <p:nvSpPr>
            <p:cNvPr id="178" name="TextBox 177"/>
            <p:cNvSpPr txBox="1"/>
            <p:nvPr/>
          </p:nvSpPr>
          <p:spPr>
            <a:xfrm>
              <a:off x="754065" y="794566"/>
              <a:ext cx="3085175" cy="923330"/>
            </a:xfrm>
            <a:prstGeom prst="rect">
              <a:avLst/>
            </a:prstGeom>
            <a:noFill/>
          </p:spPr>
          <p:txBody>
            <a:bodyPr wrap="square" rtlCol="0">
              <a:spAutoFit/>
            </a:bodyPr>
            <a:lstStyle/>
            <a:p>
              <a:pPr algn="ctr"/>
              <a:r>
                <a:rPr lang="en-IN" dirty="0" smtClean="0">
                  <a:solidFill>
                    <a:srgbClr val="000000"/>
                  </a:solidFill>
                  <a:latin typeface="Century Gothic" panose="020B0502020202020204" pitchFamily="34" charset="0"/>
                </a:rPr>
                <a:t>Customer makes Product Enquiries to Croma Call Centre</a:t>
              </a:r>
              <a:endParaRPr lang="en-IN" dirty="0">
                <a:solidFill>
                  <a:srgbClr val="000000"/>
                </a:solidFill>
                <a:latin typeface="Century Gothic" panose="020B0502020202020204" pitchFamily="34" charset="0"/>
              </a:endParaRPr>
            </a:p>
          </p:txBody>
        </p:sp>
        <p:sp>
          <p:nvSpPr>
            <p:cNvPr id="181" name="TextBox 180"/>
            <p:cNvSpPr txBox="1"/>
            <p:nvPr/>
          </p:nvSpPr>
          <p:spPr>
            <a:xfrm>
              <a:off x="8104929" y="789619"/>
              <a:ext cx="3085175" cy="1477328"/>
            </a:xfrm>
            <a:prstGeom prst="rect">
              <a:avLst/>
            </a:prstGeom>
            <a:noFill/>
          </p:spPr>
          <p:txBody>
            <a:bodyPr wrap="square" rtlCol="0">
              <a:spAutoFit/>
            </a:bodyPr>
            <a:lstStyle/>
            <a:p>
              <a:pPr algn="ctr"/>
              <a:r>
                <a:rPr lang="en-IN" dirty="0" smtClean="0">
                  <a:solidFill>
                    <a:srgbClr val="000000"/>
                  </a:solidFill>
                  <a:latin typeface="Century Gothic" panose="020B0502020202020204" pitchFamily="34" charset="0"/>
                </a:rPr>
                <a:t>Customer is sent a relevant offer on shopping in the store, or for category or product group enquired</a:t>
              </a:r>
              <a:endParaRPr lang="en-IN" dirty="0">
                <a:solidFill>
                  <a:srgbClr val="000000"/>
                </a:solidFill>
                <a:latin typeface="Century Gothic" panose="020B0502020202020204" pitchFamily="34" charset="0"/>
              </a:endParaRPr>
            </a:p>
          </p:txBody>
        </p:sp>
        <p:sp>
          <p:nvSpPr>
            <p:cNvPr id="182" name="TextBox 181"/>
            <p:cNvSpPr txBox="1"/>
            <p:nvPr/>
          </p:nvSpPr>
          <p:spPr>
            <a:xfrm>
              <a:off x="465968" y="5612141"/>
              <a:ext cx="10970168" cy="584775"/>
            </a:xfrm>
            <a:prstGeom prst="rect">
              <a:avLst/>
            </a:prstGeom>
            <a:noFill/>
          </p:spPr>
          <p:txBody>
            <a:bodyPr wrap="square" rtlCol="0">
              <a:spAutoFit/>
            </a:bodyPr>
            <a:lstStyle/>
            <a:p>
              <a:r>
                <a:rPr lang="en-IN" sz="1600" dirty="0" smtClean="0">
                  <a:solidFill>
                    <a:srgbClr val="000000"/>
                  </a:solidFill>
                  <a:latin typeface="Century Gothic" panose="020B0502020202020204" pitchFamily="34" charset="0"/>
                </a:rPr>
                <a:t>A Test and Control is currently underway for measuring the effectiveness of a category offer Vs. whole house offer Vs. no offer </a:t>
              </a:r>
              <a:endParaRPr lang="en-IN" sz="1600" dirty="0">
                <a:solidFill>
                  <a:srgbClr val="000000"/>
                </a:solidFill>
                <a:latin typeface="Century Gothic" panose="020B0502020202020204" pitchFamily="34" charset="0"/>
              </a:endParaRPr>
            </a:p>
          </p:txBody>
        </p:sp>
        <p:sp>
          <p:nvSpPr>
            <p:cNvPr id="185" name="Rectangle 184"/>
            <p:cNvSpPr/>
            <p:nvPr/>
          </p:nvSpPr>
          <p:spPr>
            <a:xfrm>
              <a:off x="7858899" y="789619"/>
              <a:ext cx="3577236" cy="4616572"/>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187" name="Group 186"/>
          <p:cNvGrpSpPr/>
          <p:nvPr/>
        </p:nvGrpSpPr>
        <p:grpSpPr>
          <a:xfrm>
            <a:off x="1" y="267843"/>
            <a:ext cx="12192000" cy="461665"/>
            <a:chOff x="1" y="322556"/>
            <a:chExt cx="12192000" cy="461665"/>
          </a:xfrm>
        </p:grpSpPr>
        <p:cxnSp>
          <p:nvCxnSpPr>
            <p:cNvPr id="188" name="Straight Connector 187"/>
            <p:cNvCxnSpPr/>
            <p:nvPr/>
          </p:nvCxnSpPr>
          <p:spPr>
            <a:xfrm>
              <a:off x="1" y="567627"/>
              <a:ext cx="1219200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89" name="Rectangle 188"/>
            <p:cNvSpPr/>
            <p:nvPr/>
          </p:nvSpPr>
          <p:spPr>
            <a:xfrm>
              <a:off x="2662226" y="322556"/>
              <a:ext cx="8781374" cy="461665"/>
            </a:xfrm>
            <a:prstGeom prst="rect">
              <a:avLst/>
            </a:prstGeom>
            <a:solidFill>
              <a:schemeClr val="bg1"/>
            </a:solidFill>
          </p:spPr>
          <p:txBody>
            <a:bodyPr wrap="square" anchor="ctr">
              <a:spAutoFit/>
            </a:bodyPr>
            <a:lstStyle/>
            <a:p>
              <a:pPr algn="ctr"/>
              <a:r>
                <a:rPr lang="en-IN" sz="2400" b="1" dirty="0" smtClean="0">
                  <a:solidFill>
                    <a:srgbClr val="0070C0"/>
                  </a:solidFill>
                  <a:latin typeface="Leelawadee UI" panose="020B0502040204020203" pitchFamily="34" charset="-34"/>
                  <a:cs typeface="Leelawadee UI" panose="020B0502040204020203" pitchFamily="34" charset="-34"/>
                </a:rPr>
                <a:t>Delivering Value: </a:t>
              </a:r>
              <a:r>
                <a:rPr lang="en-IN" sz="2400" b="1" dirty="0">
                  <a:solidFill>
                    <a:srgbClr val="0070C0"/>
                  </a:solidFill>
                  <a:latin typeface="Leelawadee UI" panose="020B0502040204020203" pitchFamily="34" charset="-34"/>
                  <a:cs typeface="Leelawadee UI" panose="020B0502040204020203" pitchFamily="34" charset="-34"/>
                </a:rPr>
                <a:t>Lead Generation from Product Enquiries</a:t>
              </a:r>
            </a:p>
          </p:txBody>
        </p:sp>
      </p:grpSp>
      <p:pic>
        <p:nvPicPr>
          <p:cNvPr id="35" name="Picture 34"/>
          <p:cNvPicPr>
            <a:picLocks noChangeAspect="1"/>
          </p:cNvPicPr>
          <p:nvPr/>
        </p:nvPicPr>
        <p:blipFill>
          <a:blip r:embed="rId7"/>
          <a:stretch>
            <a:fillRect/>
          </a:stretch>
        </p:blipFill>
        <p:spPr>
          <a:xfrm>
            <a:off x="110077" y="134861"/>
            <a:ext cx="2442073" cy="735397"/>
          </a:xfrm>
          <a:prstGeom prst="rect">
            <a:avLst/>
          </a:prstGeom>
          <a:solidFill>
            <a:schemeClr val="bg1"/>
          </a:solidFill>
        </p:spPr>
      </p:pic>
    </p:spTree>
    <p:extLst>
      <p:ext uri="{BB962C8B-B14F-4D97-AF65-F5344CB8AC3E}">
        <p14:creationId xmlns:p14="http://schemas.microsoft.com/office/powerpoint/2010/main" val="23837901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3</a:t>
            </a:fld>
            <a:endParaRPr lang="en-IN" dirty="0">
              <a:solidFill>
                <a:srgbClr val="000000">
                  <a:tint val="75000"/>
                </a:srgbClr>
              </a:solidFill>
            </a:endParaRPr>
          </a:p>
        </p:txBody>
      </p:sp>
      <p:sp>
        <p:nvSpPr>
          <p:cNvPr id="5" name="Rectangle 4"/>
          <p:cNvSpPr/>
          <p:nvPr/>
        </p:nvSpPr>
        <p:spPr>
          <a:xfrm>
            <a:off x="3717949" y="237066"/>
            <a:ext cx="4756174"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Evolution of Retail in India</a:t>
            </a:r>
            <a:endParaRPr lang="en-IN" sz="2800" b="1" dirty="0">
              <a:solidFill>
                <a:srgbClr val="0070C0"/>
              </a:solidFill>
              <a:latin typeface="Leelawadee UI" panose="020B0502040204020203" pitchFamily="34" charset="-34"/>
              <a:cs typeface="Leelawadee UI" panose="020B0502040204020203" pitchFamily="34" charset="-34"/>
            </a:endParaRPr>
          </a:p>
        </p:txBody>
      </p:sp>
      <p:pic>
        <p:nvPicPr>
          <p:cNvPr id="2" name="Picture 1"/>
          <p:cNvPicPr>
            <a:picLocks noChangeAspect="1"/>
          </p:cNvPicPr>
          <p:nvPr/>
        </p:nvPicPr>
        <p:blipFill>
          <a:blip r:embed="rId2"/>
          <a:stretch>
            <a:fillRect/>
          </a:stretch>
        </p:blipFill>
        <p:spPr>
          <a:xfrm>
            <a:off x="557891" y="884917"/>
            <a:ext cx="11009993" cy="5269140"/>
          </a:xfrm>
          <a:prstGeom prst="rect">
            <a:avLst/>
          </a:prstGeom>
        </p:spPr>
      </p:pic>
      <p:sp>
        <p:nvSpPr>
          <p:cNvPr id="6" name="Rectangle 5"/>
          <p:cNvSpPr/>
          <p:nvPr/>
        </p:nvSpPr>
        <p:spPr>
          <a:xfrm>
            <a:off x="449945" y="6574972"/>
            <a:ext cx="5399314" cy="2394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Source: IBEF Retail Presentation Jan 2016, ibef.org</a:t>
            </a:r>
            <a:endParaRPr lang="en-US" dirty="0"/>
          </a:p>
        </p:txBody>
      </p:sp>
    </p:spTree>
    <p:extLst>
      <p:ext uri="{BB962C8B-B14F-4D97-AF65-F5344CB8AC3E}">
        <p14:creationId xmlns:p14="http://schemas.microsoft.com/office/powerpoint/2010/main" val="29368986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6899" y="6378301"/>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237066"/>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2931883" y="291779"/>
              <a:ext cx="8200572" cy="523220"/>
            </a:xfrm>
            <a:prstGeom prst="rect">
              <a:avLst/>
            </a:prstGeom>
            <a:solidFill>
              <a:schemeClr val="bg1"/>
            </a:solidFill>
          </p:spPr>
          <p:txBody>
            <a:bodyPr wrap="square" anchor="ctr">
              <a:spAutoFit/>
            </a:bodyPr>
            <a:lstStyle/>
            <a:p>
              <a:r>
                <a:rPr lang="en-IN" sz="2800" b="1" dirty="0" smtClean="0">
                  <a:solidFill>
                    <a:srgbClr val="0070C0"/>
                  </a:solidFill>
                  <a:latin typeface="Leelawadee UI" panose="020B0502040204020203" pitchFamily="34" charset="-34"/>
                  <a:cs typeface="Leelawadee UI" panose="020B0502040204020203" pitchFamily="34" charset="-34"/>
                </a:rPr>
                <a:t>Measuring Value: Universal Hold Out Control</a:t>
              </a:r>
            </a:p>
          </p:txBody>
        </p:sp>
      </p:grpSp>
      <p:sp>
        <p:nvSpPr>
          <p:cNvPr id="2" name="Slide Number Placeholder 1"/>
          <p:cNvSpPr>
            <a:spLocks noGrp="1"/>
          </p:cNvSpPr>
          <p:nvPr>
            <p:ph type="sldNum" sz="quarter" idx="12"/>
          </p:nvPr>
        </p:nvSpPr>
        <p:spPr/>
        <p:txBody>
          <a:bodyPr/>
          <a:lstStyle/>
          <a:p>
            <a:fld id="{3040F425-731D-4835-A38A-9545B9CAE996}" type="slidenum">
              <a:rPr lang="en-IN" smtClean="0">
                <a:solidFill>
                  <a:srgbClr val="000000">
                    <a:tint val="75000"/>
                  </a:srgbClr>
                </a:solidFill>
              </a:rPr>
              <a:pPr/>
              <a:t>30</a:t>
            </a:fld>
            <a:endParaRPr lang="en-IN" dirty="0">
              <a:solidFill>
                <a:srgbClr val="000000">
                  <a:tint val="75000"/>
                </a:srgbClr>
              </a:solidFill>
            </a:endParaRPr>
          </a:p>
        </p:txBody>
      </p:sp>
      <p:pic>
        <p:nvPicPr>
          <p:cNvPr id="3" name="Picture 2"/>
          <p:cNvPicPr>
            <a:picLocks noChangeAspect="1"/>
          </p:cNvPicPr>
          <p:nvPr/>
        </p:nvPicPr>
        <p:blipFill>
          <a:blip r:embed="rId4"/>
          <a:stretch>
            <a:fillRect/>
          </a:stretch>
        </p:blipFill>
        <p:spPr>
          <a:xfrm>
            <a:off x="9159589" y="3020082"/>
            <a:ext cx="2711245" cy="1290127"/>
          </a:xfrm>
          <a:prstGeom prst="rect">
            <a:avLst/>
          </a:prstGeom>
        </p:spPr>
      </p:pic>
      <p:pic>
        <p:nvPicPr>
          <p:cNvPr id="27" name="Picture 26"/>
          <p:cNvPicPr>
            <a:picLocks noChangeAspect="1"/>
          </p:cNvPicPr>
          <p:nvPr/>
        </p:nvPicPr>
        <p:blipFill>
          <a:blip r:embed="rId5"/>
          <a:stretch>
            <a:fillRect/>
          </a:stretch>
        </p:blipFill>
        <p:spPr>
          <a:xfrm>
            <a:off x="1224547" y="2607035"/>
            <a:ext cx="1479155" cy="1444756"/>
          </a:xfrm>
          <a:prstGeom prst="rect">
            <a:avLst/>
          </a:prstGeom>
        </p:spPr>
      </p:pic>
      <p:pic>
        <p:nvPicPr>
          <p:cNvPr id="28" name="Picture 27"/>
          <p:cNvPicPr>
            <a:picLocks noChangeAspect="1"/>
          </p:cNvPicPr>
          <p:nvPr/>
        </p:nvPicPr>
        <p:blipFill>
          <a:blip r:embed="rId6">
            <a:duotone>
              <a:schemeClr val="accent1">
                <a:shade val="45000"/>
                <a:satMod val="135000"/>
              </a:schemeClr>
              <a:prstClr val="white"/>
            </a:duotone>
          </a:blip>
          <a:stretch>
            <a:fillRect/>
          </a:stretch>
        </p:blipFill>
        <p:spPr>
          <a:xfrm>
            <a:off x="401847" y="4818453"/>
            <a:ext cx="1290753" cy="1246088"/>
          </a:xfrm>
          <a:prstGeom prst="rect">
            <a:avLst/>
          </a:prstGeom>
        </p:spPr>
      </p:pic>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35650" y="4811239"/>
            <a:ext cx="1258939" cy="1258939"/>
          </a:xfrm>
          <a:prstGeom prst="rect">
            <a:avLst/>
          </a:prstGeom>
        </p:spPr>
      </p:pic>
      <p:cxnSp>
        <p:nvCxnSpPr>
          <p:cNvPr id="7" name="Straight Arrow Connector 6"/>
          <p:cNvCxnSpPr>
            <a:stCxn id="28" idx="3"/>
            <a:endCxn id="29" idx="1"/>
          </p:cNvCxnSpPr>
          <p:nvPr/>
        </p:nvCxnSpPr>
        <p:spPr>
          <a:xfrm flipV="1">
            <a:off x="1692600" y="5440709"/>
            <a:ext cx="543050" cy="7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58193" y="1171210"/>
            <a:ext cx="3558642" cy="1077218"/>
          </a:xfrm>
          <a:prstGeom prst="rect">
            <a:avLst/>
          </a:prstGeom>
        </p:spPr>
        <p:txBody>
          <a:bodyPr wrap="square">
            <a:spAutoFit/>
          </a:bodyPr>
          <a:lstStyle/>
          <a:p>
            <a:pPr algn="ctr"/>
            <a:r>
              <a:rPr lang="en-US" sz="1600" u="sng" dirty="0" smtClean="0">
                <a:solidFill>
                  <a:srgbClr val="000000"/>
                </a:solidFill>
                <a:latin typeface="Century Gothic" panose="020B0502020202020204" pitchFamily="34" charset="0"/>
              </a:rPr>
              <a:t>Longer </a:t>
            </a:r>
            <a:r>
              <a:rPr lang="en-US" sz="1600" u="sng" dirty="0">
                <a:solidFill>
                  <a:srgbClr val="000000"/>
                </a:solidFill>
                <a:latin typeface="Century Gothic" panose="020B0502020202020204" pitchFamily="34" charset="0"/>
              </a:rPr>
              <a:t>term value campaigns </a:t>
            </a:r>
            <a:r>
              <a:rPr lang="en-US" sz="1600" u="sng" dirty="0" smtClean="0">
                <a:solidFill>
                  <a:srgbClr val="000000"/>
                </a:solidFill>
                <a:latin typeface="Century Gothic" panose="020B0502020202020204" pitchFamily="34" charset="0"/>
              </a:rPr>
              <a:t>generate</a:t>
            </a:r>
          </a:p>
          <a:p>
            <a:pPr marL="285750" indent="-285750" algn="ctr">
              <a:buFont typeface="Arial" panose="020B0604020202020204" pitchFamily="34" charset="0"/>
              <a:buChar char="•"/>
            </a:pPr>
            <a:r>
              <a:rPr lang="en-US" sz="1600" dirty="0" smtClean="0">
                <a:solidFill>
                  <a:srgbClr val="000000"/>
                </a:solidFill>
                <a:latin typeface="Century Gothic" panose="020B0502020202020204" pitchFamily="34" charset="0"/>
              </a:rPr>
              <a:t>Does it trigger </a:t>
            </a:r>
            <a:r>
              <a:rPr lang="en-US" sz="1600" dirty="0">
                <a:solidFill>
                  <a:srgbClr val="000000"/>
                </a:solidFill>
                <a:latin typeface="Century Gothic" panose="020B0502020202020204" pitchFamily="34" charset="0"/>
              </a:rPr>
              <a:t>customer transactions and </a:t>
            </a:r>
            <a:r>
              <a:rPr lang="en-US" sz="1600" dirty="0" smtClean="0">
                <a:solidFill>
                  <a:srgbClr val="000000"/>
                </a:solidFill>
                <a:latin typeface="Century Gothic" panose="020B0502020202020204" pitchFamily="34" charset="0"/>
              </a:rPr>
              <a:t>sales?</a:t>
            </a:r>
            <a:endParaRPr lang="en-US" sz="1600" dirty="0">
              <a:solidFill>
                <a:srgbClr val="000000"/>
              </a:solidFill>
            </a:endParaRPr>
          </a:p>
        </p:txBody>
      </p:sp>
      <p:sp>
        <p:nvSpPr>
          <p:cNvPr id="13" name="Isosceles Triangle 12"/>
          <p:cNvSpPr/>
          <p:nvPr/>
        </p:nvSpPr>
        <p:spPr>
          <a:xfrm rot="10800000">
            <a:off x="774541" y="4235925"/>
            <a:ext cx="2379166" cy="31717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0" name="Isosceles Triangle 29"/>
          <p:cNvSpPr/>
          <p:nvPr/>
        </p:nvSpPr>
        <p:spPr>
          <a:xfrm rot="5400000">
            <a:off x="1950772" y="3543718"/>
            <a:ext cx="4448464" cy="29507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a:off x="4266673" y="1171210"/>
            <a:ext cx="3558642" cy="584775"/>
          </a:xfrm>
          <a:prstGeom prst="rect">
            <a:avLst/>
          </a:prstGeom>
        </p:spPr>
        <p:txBody>
          <a:bodyPr wrap="square">
            <a:spAutoFit/>
          </a:bodyPr>
          <a:lstStyle/>
          <a:p>
            <a:pPr algn="ctr"/>
            <a:r>
              <a:rPr lang="en-US" sz="1600" u="sng" dirty="0" smtClean="0">
                <a:solidFill>
                  <a:srgbClr val="000000"/>
                </a:solidFill>
                <a:latin typeface="Century Gothic" panose="020B0502020202020204" pitchFamily="34" charset="0"/>
              </a:rPr>
              <a:t>Laying the Foundation towards this Measurement</a:t>
            </a:r>
          </a:p>
        </p:txBody>
      </p:sp>
      <p:pic>
        <p:nvPicPr>
          <p:cNvPr id="32" name="Picture 31"/>
          <p:cNvPicPr>
            <a:picLocks noChangeAspect="1"/>
          </p:cNvPicPr>
          <p:nvPr/>
        </p:nvPicPr>
        <p:blipFill>
          <a:blip r:embed="rId5"/>
          <a:stretch>
            <a:fillRect/>
          </a:stretch>
        </p:blipFill>
        <p:spPr>
          <a:xfrm>
            <a:off x="4828802" y="2592332"/>
            <a:ext cx="977236" cy="954510"/>
          </a:xfrm>
          <a:prstGeom prst="rect">
            <a:avLst/>
          </a:prstGeom>
        </p:spPr>
      </p:pic>
      <p:pic>
        <p:nvPicPr>
          <p:cNvPr id="33" name="Picture 32"/>
          <p:cNvPicPr>
            <a:picLocks noChangeAspect="1"/>
          </p:cNvPicPr>
          <p:nvPr/>
        </p:nvPicPr>
        <p:blipFill rotWithShape="1">
          <a:blip r:embed="rId5"/>
          <a:srcRect b="38972"/>
          <a:stretch/>
        </p:blipFill>
        <p:spPr>
          <a:xfrm>
            <a:off x="6045994" y="2557808"/>
            <a:ext cx="1346601" cy="802693"/>
          </a:xfrm>
          <a:prstGeom prst="rect">
            <a:avLst/>
          </a:prstGeom>
        </p:spPr>
      </p:pic>
      <p:sp>
        <p:nvSpPr>
          <p:cNvPr id="34" name="Rectangle 33"/>
          <p:cNvSpPr/>
          <p:nvPr/>
        </p:nvSpPr>
        <p:spPr>
          <a:xfrm>
            <a:off x="6050455" y="1956338"/>
            <a:ext cx="1445687" cy="523220"/>
          </a:xfrm>
          <a:prstGeom prst="rect">
            <a:avLst/>
          </a:prstGeom>
        </p:spPr>
        <p:txBody>
          <a:bodyPr wrap="square">
            <a:spAutoFit/>
          </a:bodyPr>
          <a:lstStyle/>
          <a:p>
            <a:pPr algn="ctr"/>
            <a:r>
              <a:rPr lang="en-US" sz="1400" dirty="0" smtClean="0">
                <a:solidFill>
                  <a:srgbClr val="000000"/>
                </a:solidFill>
                <a:latin typeface="Century Gothic" panose="020B0502020202020204" pitchFamily="34" charset="0"/>
              </a:rPr>
              <a:t>Universal Hold-Out Control</a:t>
            </a:r>
          </a:p>
        </p:txBody>
      </p:sp>
      <p:cxnSp>
        <p:nvCxnSpPr>
          <p:cNvPr id="35" name="Straight Connector 34"/>
          <p:cNvCxnSpPr/>
          <p:nvPr/>
        </p:nvCxnSpPr>
        <p:spPr>
          <a:xfrm>
            <a:off x="5935866" y="1986618"/>
            <a:ext cx="0" cy="1780835"/>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712517" y="1956338"/>
            <a:ext cx="1129715" cy="523220"/>
          </a:xfrm>
          <a:prstGeom prst="rect">
            <a:avLst/>
          </a:prstGeom>
        </p:spPr>
        <p:txBody>
          <a:bodyPr wrap="square">
            <a:spAutoFit/>
          </a:bodyPr>
          <a:lstStyle/>
          <a:p>
            <a:pPr algn="ctr"/>
            <a:r>
              <a:rPr lang="en-US" sz="1400" dirty="0" smtClean="0">
                <a:solidFill>
                  <a:srgbClr val="000000"/>
                </a:solidFill>
                <a:latin typeface="Century Gothic" panose="020B0502020202020204" pitchFamily="34" charset="0"/>
              </a:rPr>
              <a:t>Rest of the base</a:t>
            </a:r>
          </a:p>
        </p:txBody>
      </p:sp>
      <p:sp>
        <p:nvSpPr>
          <p:cNvPr id="39" name="Rectangle 38"/>
          <p:cNvSpPr/>
          <p:nvPr/>
        </p:nvSpPr>
        <p:spPr>
          <a:xfrm>
            <a:off x="5986377" y="3421120"/>
            <a:ext cx="1573841" cy="307777"/>
          </a:xfrm>
          <a:prstGeom prst="rect">
            <a:avLst/>
          </a:prstGeom>
        </p:spPr>
        <p:txBody>
          <a:bodyPr wrap="square">
            <a:spAutoFit/>
          </a:bodyPr>
          <a:lstStyle/>
          <a:p>
            <a:pPr algn="ctr"/>
            <a:r>
              <a:rPr lang="en-US" sz="1400" dirty="0" smtClean="0">
                <a:solidFill>
                  <a:srgbClr val="000000"/>
                </a:solidFill>
                <a:latin typeface="Century Gothic" panose="020B0502020202020204" pitchFamily="34" charset="0"/>
              </a:rPr>
              <a:t>5% of Total Base</a:t>
            </a:r>
          </a:p>
        </p:txBody>
      </p:sp>
      <p:pic>
        <p:nvPicPr>
          <p:cNvPr id="42" name="Picture 41"/>
          <p:cNvPicPr/>
          <p:nvPr/>
        </p:nvPicPr>
        <p:blipFill rotWithShape="1">
          <a:blip r:embed="rId8" cstate="print">
            <a:extLst>
              <a:ext uri="{28A0092B-C50C-407E-A947-70E740481C1C}">
                <a14:useLocalDpi xmlns:a14="http://schemas.microsoft.com/office/drawing/2010/main"/>
              </a:ext>
            </a:extLst>
          </a:blip>
          <a:srcRect l="-1431" r="-1567"/>
          <a:stretch/>
        </p:blipFill>
        <p:spPr bwMode="auto">
          <a:xfrm>
            <a:off x="4449965" y="4927205"/>
            <a:ext cx="3916795" cy="1101053"/>
          </a:xfrm>
          <a:prstGeom prst="rect">
            <a:avLst/>
          </a:prstGeom>
          <a:noFill/>
        </p:spPr>
      </p:pic>
      <p:sp>
        <p:nvSpPr>
          <p:cNvPr id="43" name="Rectangle 42"/>
          <p:cNvSpPr/>
          <p:nvPr/>
        </p:nvSpPr>
        <p:spPr>
          <a:xfrm>
            <a:off x="4512707" y="3967940"/>
            <a:ext cx="3854054" cy="829073"/>
          </a:xfrm>
          <a:prstGeom prst="rect">
            <a:avLst/>
          </a:prstGeom>
        </p:spPr>
        <p:txBody>
          <a:bodyPr wrap="square">
            <a:spAutoFit/>
          </a:bodyPr>
          <a:lstStyle/>
          <a:p>
            <a:pPr marL="285750" indent="-285750">
              <a:lnSpc>
                <a:spcPct val="114000"/>
              </a:lnSpc>
              <a:buFont typeface="Arial" panose="020B0604020202020204" pitchFamily="34" charset="0"/>
              <a:buChar char="•"/>
            </a:pPr>
            <a:r>
              <a:rPr lang="en-US" sz="1400" dirty="0" smtClean="0">
                <a:solidFill>
                  <a:srgbClr val="000000"/>
                </a:solidFill>
                <a:latin typeface="Century Gothic" panose="020B0502020202020204" pitchFamily="34" charset="0"/>
              </a:rPr>
              <a:t>Representative sample </a:t>
            </a:r>
            <a:r>
              <a:rPr lang="en-US" sz="1400" dirty="0">
                <a:solidFill>
                  <a:srgbClr val="000000"/>
                </a:solidFill>
                <a:latin typeface="Century Gothic" panose="020B0502020202020204" pitchFamily="34" charset="0"/>
              </a:rPr>
              <a:t>of 5% of the population who would not receive any promotional </a:t>
            </a:r>
            <a:r>
              <a:rPr lang="en-US" sz="1400" dirty="0" smtClean="0">
                <a:solidFill>
                  <a:srgbClr val="000000"/>
                </a:solidFill>
                <a:latin typeface="Century Gothic" panose="020B0502020202020204" pitchFamily="34" charset="0"/>
              </a:rPr>
              <a:t>communication</a:t>
            </a:r>
            <a:endParaRPr lang="en-US" sz="1400" dirty="0">
              <a:solidFill>
                <a:srgbClr val="000000"/>
              </a:solidFill>
              <a:latin typeface="Century Gothic" panose="020B0502020202020204" pitchFamily="34" charset="0"/>
            </a:endParaRPr>
          </a:p>
        </p:txBody>
      </p:sp>
      <p:sp>
        <p:nvSpPr>
          <p:cNvPr id="44" name="Isosceles Triangle 43"/>
          <p:cNvSpPr/>
          <p:nvPr/>
        </p:nvSpPr>
        <p:spPr>
          <a:xfrm rot="5400000">
            <a:off x="6556459" y="3518662"/>
            <a:ext cx="4448464" cy="29507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8903215" y="1171210"/>
            <a:ext cx="3061124" cy="584775"/>
          </a:xfrm>
          <a:prstGeom prst="rect">
            <a:avLst/>
          </a:prstGeom>
        </p:spPr>
        <p:txBody>
          <a:bodyPr wrap="square">
            <a:spAutoFit/>
          </a:bodyPr>
          <a:lstStyle/>
          <a:p>
            <a:pPr algn="ctr"/>
            <a:r>
              <a:rPr lang="en-US" sz="1600" u="sng" dirty="0" smtClean="0">
                <a:solidFill>
                  <a:srgbClr val="000000"/>
                </a:solidFill>
                <a:latin typeface="Century Gothic" panose="020B0502020202020204" pitchFamily="34" charset="0"/>
              </a:rPr>
              <a:t>Measure behaviour over a quarter to six months</a:t>
            </a:r>
          </a:p>
        </p:txBody>
      </p:sp>
      <p:sp>
        <p:nvSpPr>
          <p:cNvPr id="37" name="TextBox 36"/>
          <p:cNvSpPr txBox="1"/>
          <p:nvPr/>
        </p:nvSpPr>
        <p:spPr>
          <a:xfrm>
            <a:off x="1834407" y="4209413"/>
            <a:ext cx="292068" cy="369332"/>
          </a:xfrm>
          <a:prstGeom prst="rect">
            <a:avLst/>
          </a:prstGeom>
          <a:noFill/>
        </p:spPr>
        <p:txBody>
          <a:bodyPr wrap="none" rtlCol="0">
            <a:spAutoFit/>
          </a:bodyPr>
          <a:lstStyle/>
          <a:p>
            <a:r>
              <a:rPr lang="en-US" b="1" dirty="0" smtClean="0">
                <a:solidFill>
                  <a:prstClr val="white">
                    <a:lumMod val="95000"/>
                  </a:prstClr>
                </a:solidFill>
              </a:rPr>
              <a:t>?</a:t>
            </a:r>
            <a:endParaRPr lang="en-US" b="1" dirty="0">
              <a:solidFill>
                <a:prstClr val="white">
                  <a:lumMod val="95000"/>
                </a:prstClr>
              </a:solidFill>
            </a:endParaRPr>
          </a:p>
        </p:txBody>
      </p:sp>
      <p:sp>
        <p:nvSpPr>
          <p:cNvPr id="46" name="Rectangle 45"/>
          <p:cNvSpPr/>
          <p:nvPr/>
        </p:nvSpPr>
        <p:spPr>
          <a:xfrm>
            <a:off x="8914358" y="2069526"/>
            <a:ext cx="3227636" cy="829073"/>
          </a:xfrm>
          <a:prstGeom prst="rect">
            <a:avLst/>
          </a:prstGeom>
        </p:spPr>
        <p:txBody>
          <a:bodyPr wrap="square">
            <a:spAutoFit/>
          </a:bodyPr>
          <a:lstStyle/>
          <a:p>
            <a:pPr marL="285750" indent="-285750">
              <a:lnSpc>
                <a:spcPct val="114000"/>
              </a:lnSpc>
              <a:buFont typeface="Arial" panose="020B0604020202020204" pitchFamily="34" charset="0"/>
              <a:buChar char="•"/>
            </a:pPr>
            <a:r>
              <a:rPr lang="en-US" sz="1400" dirty="0" smtClean="0">
                <a:solidFill>
                  <a:srgbClr val="000000"/>
                </a:solidFill>
                <a:latin typeface="Century Gothic" panose="020B0502020202020204" pitchFamily="34" charset="0"/>
              </a:rPr>
              <a:t>Analyze buying behaviour of customers with respect to control</a:t>
            </a:r>
            <a:endParaRPr lang="en-US" sz="1400" dirty="0">
              <a:solidFill>
                <a:srgbClr val="000000"/>
              </a:solidFill>
              <a:latin typeface="Century Gothic" panose="020B0502020202020204" pitchFamily="34" charset="0"/>
            </a:endParaRPr>
          </a:p>
        </p:txBody>
      </p:sp>
      <p:sp>
        <p:nvSpPr>
          <p:cNvPr id="47" name="Rectangle 46"/>
          <p:cNvSpPr/>
          <p:nvPr/>
        </p:nvSpPr>
        <p:spPr>
          <a:xfrm>
            <a:off x="8914358" y="4832476"/>
            <a:ext cx="3227636" cy="583493"/>
          </a:xfrm>
          <a:prstGeom prst="rect">
            <a:avLst/>
          </a:prstGeom>
        </p:spPr>
        <p:txBody>
          <a:bodyPr wrap="square">
            <a:spAutoFit/>
          </a:bodyPr>
          <a:lstStyle/>
          <a:p>
            <a:pPr marL="285750" indent="-285750">
              <a:lnSpc>
                <a:spcPct val="114000"/>
              </a:lnSpc>
              <a:buFont typeface="Arial" panose="020B0604020202020204" pitchFamily="34" charset="0"/>
              <a:buChar char="•"/>
            </a:pPr>
            <a:r>
              <a:rPr lang="en-US" sz="1400" dirty="0" smtClean="0">
                <a:solidFill>
                  <a:srgbClr val="000000"/>
                </a:solidFill>
                <a:latin typeface="Century Gothic" panose="020B0502020202020204" pitchFamily="34" charset="0"/>
              </a:rPr>
              <a:t>Measure and track long term campaign effectiveness</a:t>
            </a:r>
            <a:endParaRPr lang="en-US" sz="1400" dirty="0">
              <a:solidFill>
                <a:srgbClr val="000000"/>
              </a:solidFill>
              <a:latin typeface="Century Gothic" panose="020B0502020202020204" pitchFamily="34" charset="0"/>
            </a:endParaRPr>
          </a:p>
        </p:txBody>
      </p:sp>
      <p:pic>
        <p:nvPicPr>
          <p:cNvPr id="41" name="Picture 40"/>
          <p:cNvPicPr>
            <a:picLocks noChangeAspect="1"/>
          </p:cNvPicPr>
          <p:nvPr/>
        </p:nvPicPr>
        <p:blipFill>
          <a:blip r:embed="rId9"/>
          <a:stretch>
            <a:fillRect/>
          </a:stretch>
        </p:blipFill>
        <p:spPr>
          <a:xfrm>
            <a:off x="158193" y="131700"/>
            <a:ext cx="2442073" cy="735397"/>
          </a:xfrm>
          <a:prstGeom prst="rect">
            <a:avLst/>
          </a:prstGeom>
          <a:solidFill>
            <a:schemeClr val="bg1"/>
          </a:solidFill>
        </p:spPr>
      </p:pic>
    </p:spTree>
    <p:extLst>
      <p:ext uri="{BB962C8B-B14F-4D97-AF65-F5344CB8AC3E}">
        <p14:creationId xmlns:p14="http://schemas.microsoft.com/office/powerpoint/2010/main" val="40508290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grpSp>
        <p:nvGrpSpPr>
          <p:cNvPr id="6" name="Group 5"/>
          <p:cNvGrpSpPr/>
          <p:nvPr/>
        </p:nvGrpSpPr>
        <p:grpSpPr>
          <a:xfrm>
            <a:off x="0" y="5341203"/>
            <a:ext cx="12192001" cy="830997"/>
            <a:chOff x="0" y="2598003"/>
            <a:chExt cx="12192001" cy="830997"/>
          </a:xfrm>
        </p:grpSpPr>
        <p:sp>
          <p:nvSpPr>
            <p:cNvPr id="8" name="Rectangle 7"/>
            <p:cNvSpPr/>
            <p:nvPr/>
          </p:nvSpPr>
          <p:spPr>
            <a:xfrm>
              <a:off x="4496459" y="2598003"/>
              <a:ext cx="3199082" cy="830997"/>
            </a:xfrm>
            <a:prstGeom prst="rect">
              <a:avLst/>
            </a:prstGeom>
          </p:spPr>
          <p:txBody>
            <a:bodyPr wrap="none">
              <a:spAutoFit/>
            </a:bodyPr>
            <a:lstStyle/>
            <a:p>
              <a:pPr algn="ctr"/>
              <a:r>
                <a:rPr lang="en-US" sz="4800" b="1" dirty="0" smtClean="0">
                  <a:solidFill>
                    <a:schemeClr val="bg1"/>
                  </a:solidFill>
                  <a:effectLst>
                    <a:outerShdw blurRad="38100" dist="38100" dir="2700000" algn="tl">
                      <a:srgbClr val="000000">
                        <a:alpha val="43137"/>
                      </a:srgbClr>
                    </a:outerShdw>
                  </a:effectLst>
                  <a:latin typeface="Leelawadee UI" panose="020B0502040204020203" pitchFamily="34" charset="-34"/>
                  <a:cs typeface="Leelawadee UI" panose="020B0502040204020203" pitchFamily="34" charset="-34"/>
                </a:rPr>
                <a:t>Thank You</a:t>
              </a:r>
              <a:endParaRPr lang="en-US" sz="4800" b="1" dirty="0">
                <a:solidFill>
                  <a:schemeClr val="bg1"/>
                </a:solidFill>
                <a:effectLst>
                  <a:outerShdw blurRad="38100" dist="38100" dir="2700000" algn="tl">
                    <a:srgbClr val="000000">
                      <a:alpha val="43137"/>
                    </a:srgbClr>
                  </a:outerShdw>
                </a:effectLst>
                <a:latin typeface="Leelawadee UI" panose="020B0502040204020203" pitchFamily="34" charset="-34"/>
                <a:cs typeface="Leelawadee UI" panose="020B0502040204020203" pitchFamily="34" charset="-34"/>
              </a:endParaRPr>
            </a:p>
          </p:txBody>
        </p:sp>
        <p:cxnSp>
          <p:nvCxnSpPr>
            <p:cNvPr id="9" name="Straight Connector 8"/>
            <p:cNvCxnSpPr/>
            <p:nvPr/>
          </p:nvCxnSpPr>
          <p:spPr>
            <a:xfrm>
              <a:off x="7802880" y="3014443"/>
              <a:ext cx="43891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014443"/>
              <a:ext cx="43891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29579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4</a:t>
            </a:fld>
            <a:endParaRPr lang="en-IN" dirty="0">
              <a:solidFill>
                <a:srgbClr val="000000">
                  <a:tint val="75000"/>
                </a:srgbClr>
              </a:solidFill>
            </a:endParaRPr>
          </a:p>
        </p:txBody>
      </p:sp>
      <p:sp>
        <p:nvSpPr>
          <p:cNvPr id="5" name="Rectangle 4"/>
          <p:cNvSpPr/>
          <p:nvPr/>
        </p:nvSpPr>
        <p:spPr>
          <a:xfrm>
            <a:off x="4107292" y="237066"/>
            <a:ext cx="3977499"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Retail Formats in India</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6" name="Rectangle 5"/>
          <p:cNvSpPr/>
          <p:nvPr/>
        </p:nvSpPr>
        <p:spPr>
          <a:xfrm>
            <a:off x="449945" y="6574972"/>
            <a:ext cx="5399314" cy="2394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Source: IBEF Retail Presentation Jan 2016, ibef.org</a:t>
            </a:r>
            <a:endParaRPr lang="en-US" dirty="0"/>
          </a:p>
        </p:txBody>
      </p:sp>
      <p:pic>
        <p:nvPicPr>
          <p:cNvPr id="3" name="Picture 2"/>
          <p:cNvPicPr>
            <a:picLocks noChangeAspect="1"/>
          </p:cNvPicPr>
          <p:nvPr/>
        </p:nvPicPr>
        <p:blipFill>
          <a:blip r:embed="rId2"/>
          <a:stretch>
            <a:fillRect/>
          </a:stretch>
        </p:blipFill>
        <p:spPr>
          <a:xfrm>
            <a:off x="338819" y="760286"/>
            <a:ext cx="11751583" cy="5480957"/>
          </a:xfrm>
          <a:prstGeom prst="rect">
            <a:avLst/>
          </a:prstGeom>
        </p:spPr>
      </p:pic>
    </p:spTree>
    <p:extLst>
      <p:ext uri="{BB962C8B-B14F-4D97-AF65-F5344CB8AC3E}">
        <p14:creationId xmlns:p14="http://schemas.microsoft.com/office/powerpoint/2010/main" val="26802642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5</a:t>
            </a:fld>
            <a:endParaRPr lang="en-IN" dirty="0">
              <a:solidFill>
                <a:srgbClr val="000000">
                  <a:tint val="75000"/>
                </a:srgbClr>
              </a:solidFill>
            </a:endParaRPr>
          </a:p>
        </p:txBody>
      </p:sp>
      <p:sp>
        <p:nvSpPr>
          <p:cNvPr id="5" name="Rectangle 4"/>
          <p:cNvSpPr/>
          <p:nvPr/>
        </p:nvSpPr>
        <p:spPr>
          <a:xfrm>
            <a:off x="4107292" y="237066"/>
            <a:ext cx="3977499"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Retail Formats in India</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6" name="Rectangle 5"/>
          <p:cNvSpPr/>
          <p:nvPr/>
        </p:nvSpPr>
        <p:spPr>
          <a:xfrm>
            <a:off x="449945" y="6574972"/>
            <a:ext cx="5399314" cy="2394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Source: IBEF Retail Presentation Jan 2016, ibef.org</a:t>
            </a:r>
            <a:endParaRPr lang="en-US" dirty="0"/>
          </a:p>
        </p:txBody>
      </p:sp>
      <p:pic>
        <p:nvPicPr>
          <p:cNvPr id="2" name="Picture 1"/>
          <p:cNvPicPr>
            <a:picLocks noChangeAspect="1"/>
          </p:cNvPicPr>
          <p:nvPr/>
        </p:nvPicPr>
        <p:blipFill>
          <a:blip r:embed="rId2"/>
          <a:stretch>
            <a:fillRect/>
          </a:stretch>
        </p:blipFill>
        <p:spPr>
          <a:xfrm>
            <a:off x="587397" y="1688991"/>
            <a:ext cx="5261862" cy="4252913"/>
          </a:xfrm>
          <a:prstGeom prst="rect">
            <a:avLst/>
          </a:prstGeom>
        </p:spPr>
      </p:pic>
      <p:sp>
        <p:nvSpPr>
          <p:cNvPr id="7" name="Rectangle 6"/>
          <p:cNvSpPr/>
          <p:nvPr/>
        </p:nvSpPr>
        <p:spPr>
          <a:xfrm>
            <a:off x="1068853" y="995659"/>
            <a:ext cx="4298950" cy="4436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The retail sector in India grew 7.5% CAGR from 2000 to 2015</a:t>
            </a:r>
            <a:endParaRPr lang="en-US" dirty="0"/>
          </a:p>
        </p:txBody>
      </p:sp>
      <p:pic>
        <p:nvPicPr>
          <p:cNvPr id="8" name="Picture 7"/>
          <p:cNvPicPr>
            <a:picLocks noChangeAspect="1"/>
          </p:cNvPicPr>
          <p:nvPr/>
        </p:nvPicPr>
        <p:blipFill>
          <a:blip r:embed="rId3"/>
          <a:stretch>
            <a:fillRect/>
          </a:stretch>
        </p:blipFill>
        <p:spPr>
          <a:xfrm>
            <a:off x="7082974" y="1688991"/>
            <a:ext cx="4484912" cy="4241827"/>
          </a:xfrm>
          <a:prstGeom prst="rect">
            <a:avLst/>
          </a:prstGeom>
        </p:spPr>
      </p:pic>
      <p:sp>
        <p:nvSpPr>
          <p:cNvPr id="9" name="Rectangle 8"/>
          <p:cNvSpPr/>
          <p:nvPr/>
        </p:nvSpPr>
        <p:spPr>
          <a:xfrm>
            <a:off x="7082974" y="984058"/>
            <a:ext cx="4298950" cy="4436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However, the organized sector forms just 8% of the Total Retail Industry in India today</a:t>
            </a:r>
            <a:endParaRPr lang="en-US" dirty="0"/>
          </a:p>
        </p:txBody>
      </p:sp>
    </p:spTree>
    <p:extLst>
      <p:ext uri="{BB962C8B-B14F-4D97-AF65-F5344CB8AC3E}">
        <p14:creationId xmlns:p14="http://schemas.microsoft.com/office/powerpoint/2010/main" val="31808993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2263"/>
            <a:ext cx="12192000" cy="5390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8" name="Group 7"/>
          <p:cNvGrpSpPr/>
          <p:nvPr/>
        </p:nvGrpSpPr>
        <p:grpSpPr>
          <a:xfrm>
            <a:off x="1507465" y="2547738"/>
            <a:ext cx="9182578" cy="1015663"/>
            <a:chOff x="1507465" y="1960714"/>
            <a:chExt cx="9182578" cy="1015663"/>
          </a:xfrm>
        </p:grpSpPr>
        <p:sp>
          <p:nvSpPr>
            <p:cNvPr id="5" name="Rectangle 4"/>
            <p:cNvSpPr/>
            <p:nvPr/>
          </p:nvSpPr>
          <p:spPr>
            <a:xfrm>
              <a:off x="1507465" y="1960714"/>
              <a:ext cx="9182578" cy="1015663"/>
            </a:xfrm>
            <a:prstGeom prst="rect">
              <a:avLst/>
            </a:prstGeom>
          </p:spPr>
          <p:txBody>
            <a:bodyPr wrap="none">
              <a:spAutoFit/>
            </a:bodyPr>
            <a:lstStyle/>
            <a:p>
              <a:pPr algn="ctr"/>
              <a:r>
                <a:rPr lang="en-IN" sz="6000" dirty="0" smtClean="0">
                  <a:ln/>
                  <a:solidFill>
                    <a:schemeClr val="bg1"/>
                  </a:solidFill>
                  <a:latin typeface="Leelawadee UI" panose="020B0502040204020203" pitchFamily="34" charset="-34"/>
                  <a:cs typeface="Leelawadee UI" panose="020B0502040204020203" pitchFamily="34" charset="-34"/>
                </a:rPr>
                <a:t>Tata Group Retail Presence</a:t>
              </a:r>
              <a:endParaRPr lang="en-IN" sz="6000" dirty="0">
                <a:ln/>
                <a:solidFill>
                  <a:schemeClr val="bg1"/>
                </a:solidFill>
                <a:latin typeface="Leelawadee UI" panose="020B0502040204020203" pitchFamily="34" charset="-34"/>
                <a:cs typeface="Leelawadee UI" panose="020B0502040204020203" pitchFamily="34" charset="-34"/>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4125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7</a:t>
            </a:fld>
            <a:endParaRPr lang="en-IN" dirty="0">
              <a:solidFill>
                <a:srgbClr val="000000">
                  <a:tint val="75000"/>
                </a:srgbClr>
              </a:solidFill>
            </a:endParaRPr>
          </a:p>
        </p:txBody>
      </p:sp>
      <p:sp>
        <p:nvSpPr>
          <p:cNvPr id="5" name="Rectangle 4"/>
          <p:cNvSpPr/>
          <p:nvPr/>
        </p:nvSpPr>
        <p:spPr>
          <a:xfrm>
            <a:off x="2483213" y="237066"/>
            <a:ext cx="7225632"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Retail and Consumer Products Companies</a:t>
            </a:r>
            <a:endParaRPr lang="en-IN" sz="2800" b="1" dirty="0">
              <a:solidFill>
                <a:srgbClr val="0070C0"/>
              </a:solidFill>
              <a:latin typeface="Leelawadee UI" panose="020B0502040204020203" pitchFamily="34" charset="-34"/>
              <a:cs typeface="Leelawadee UI" panose="020B0502040204020203" pitchFamily="34" charset="-34"/>
            </a:endParaRPr>
          </a:p>
        </p:txBody>
      </p:sp>
      <p:graphicFrame>
        <p:nvGraphicFramePr>
          <p:cNvPr id="3" name="Table 2"/>
          <p:cNvGraphicFramePr>
            <a:graphicFrameLocks noGrp="1"/>
          </p:cNvGraphicFramePr>
          <p:nvPr>
            <p:extLst>
              <p:ext uri="{D42A27DB-BD31-4B8C-83A1-F6EECF244321}">
                <p14:modId xmlns:p14="http://schemas.microsoft.com/office/powerpoint/2010/main" val="3414573812"/>
              </p:ext>
            </p:extLst>
          </p:nvPr>
        </p:nvGraphicFramePr>
        <p:xfrm>
          <a:off x="583663" y="1207346"/>
          <a:ext cx="11024731" cy="4113854"/>
        </p:xfrm>
        <a:graphic>
          <a:graphicData uri="http://schemas.openxmlformats.org/drawingml/2006/table">
            <a:tbl>
              <a:tblPr>
                <a:tableStyleId>{BC89EF96-8CEA-46FF-86C4-4CE0E7609802}</a:tableStyleId>
              </a:tblPr>
              <a:tblGrid>
                <a:gridCol w="1895246"/>
                <a:gridCol w="6548083"/>
                <a:gridCol w="2581402"/>
              </a:tblGrid>
              <a:tr h="145077">
                <a:tc>
                  <a:txBody>
                    <a:bodyPr/>
                    <a:lstStyle/>
                    <a:p>
                      <a:pPr algn="ctr" fontAlgn="b"/>
                      <a:r>
                        <a:rPr lang="en-US" sz="1600" b="1" u="none" strike="noStrike" dirty="0">
                          <a:effectLst/>
                          <a:latin typeface="Arial" panose="020B0604020202020204" pitchFamily="34" charset="0"/>
                          <a:cs typeface="Arial" panose="020B0604020202020204" pitchFamily="34" charset="0"/>
                        </a:rPr>
                        <a:t>Company</a:t>
                      </a:r>
                      <a:endParaRPr lang="en-US" sz="1600" b="1" i="0" u="none" strike="noStrike" dirty="0">
                        <a:solidFill>
                          <a:srgbClr val="000000"/>
                        </a:solidFill>
                        <a:effectLst/>
                        <a:latin typeface="Arial" panose="020B0604020202020204" pitchFamily="34" charset="0"/>
                        <a:cs typeface="Arial" panose="020B0604020202020204" pitchFamily="34" charset="0"/>
                      </a:endParaRPr>
                    </a:p>
                  </a:txBody>
                  <a:tcPr anchor="b">
                    <a:solidFill>
                      <a:schemeClr val="accent1">
                        <a:lumMod val="20000"/>
                        <a:lumOff val="80000"/>
                      </a:schemeClr>
                    </a:solidFill>
                  </a:tcPr>
                </a:tc>
                <a:tc>
                  <a:txBody>
                    <a:bodyPr/>
                    <a:lstStyle/>
                    <a:p>
                      <a:pPr algn="ctr" fontAlgn="b"/>
                      <a:r>
                        <a:rPr lang="en-US" sz="1600" b="1" u="none" strike="noStrike" dirty="0">
                          <a:effectLst/>
                          <a:latin typeface="Arial" panose="020B0604020202020204" pitchFamily="34" charset="0"/>
                          <a:cs typeface="Arial" panose="020B0604020202020204" pitchFamily="34" charset="0"/>
                        </a:rPr>
                        <a:t>Business</a:t>
                      </a:r>
                      <a:endParaRPr lang="en-US" sz="1600" b="1" i="0" u="none" strike="noStrike" dirty="0">
                        <a:solidFill>
                          <a:srgbClr val="000000"/>
                        </a:solidFill>
                        <a:effectLst/>
                        <a:latin typeface="Arial" panose="020B0604020202020204" pitchFamily="34" charset="0"/>
                        <a:cs typeface="Arial" panose="020B0604020202020204" pitchFamily="34" charset="0"/>
                      </a:endParaRPr>
                    </a:p>
                  </a:txBody>
                  <a:tcPr anchor="b">
                    <a:solidFill>
                      <a:schemeClr val="accent1">
                        <a:lumMod val="20000"/>
                        <a:lumOff val="80000"/>
                      </a:schemeClr>
                    </a:solidFill>
                  </a:tcPr>
                </a:tc>
                <a:tc>
                  <a:txBody>
                    <a:bodyPr/>
                    <a:lstStyle/>
                    <a:p>
                      <a:pPr algn="ctr" fontAlgn="b"/>
                      <a:r>
                        <a:rPr lang="en-US" sz="1600" b="1" u="none" strike="noStrike" dirty="0">
                          <a:effectLst/>
                          <a:latin typeface="Arial" panose="020B0604020202020204" pitchFamily="34" charset="0"/>
                          <a:cs typeface="Arial" panose="020B0604020202020204" pitchFamily="34" charset="0"/>
                        </a:rPr>
                        <a:t>Key Brands</a:t>
                      </a:r>
                      <a:endParaRPr lang="en-US" sz="1600" b="1" i="0" u="none" strike="noStrike" dirty="0">
                        <a:solidFill>
                          <a:srgbClr val="000000"/>
                        </a:solidFill>
                        <a:effectLst/>
                        <a:latin typeface="Arial" panose="020B0604020202020204" pitchFamily="34" charset="0"/>
                        <a:cs typeface="Arial" panose="020B0604020202020204" pitchFamily="34" charset="0"/>
                      </a:endParaRPr>
                    </a:p>
                  </a:txBody>
                  <a:tcPr anchor="b">
                    <a:solidFill>
                      <a:schemeClr val="accent1">
                        <a:lumMod val="20000"/>
                        <a:lumOff val="80000"/>
                      </a:schemeClr>
                    </a:solidFill>
                  </a:tcPr>
                </a:tc>
              </a:tr>
              <a:tr h="764730">
                <a:tc>
                  <a:txBody>
                    <a:bodyPr/>
                    <a:lstStyle/>
                    <a:p>
                      <a:pPr algn="l" fontAlgn="b"/>
                      <a:r>
                        <a:rPr lang="en-US" sz="1600" u="none" strike="noStrike" dirty="0">
                          <a:effectLst/>
                          <a:latin typeface="Arial" panose="020B0604020202020204" pitchFamily="34" charset="0"/>
                          <a:cs typeface="Arial" panose="020B0604020202020204" pitchFamily="34" charset="0"/>
                        </a:rPr>
                        <a:t>Casa Décor</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anchor="ctr"/>
                </a:tc>
                <a:tc>
                  <a:txBody>
                    <a:bodyPr/>
                    <a:lstStyle/>
                    <a:p>
                      <a:pPr algn="l" fontAlgn="b"/>
                      <a:r>
                        <a:rPr lang="en-US" sz="1600" u="none" strike="noStrike" dirty="0">
                          <a:effectLst/>
                          <a:latin typeface="Arial" panose="020B0604020202020204" pitchFamily="34" charset="0"/>
                          <a:cs typeface="Arial" panose="020B0604020202020204" pitchFamily="34" charset="0"/>
                        </a:rPr>
                        <a:t>JV between the Tata group and </a:t>
                      </a:r>
                      <a:r>
                        <a:rPr lang="en-US" sz="1600" u="none" strike="noStrike" dirty="0" err="1">
                          <a:effectLst/>
                          <a:latin typeface="Arial" panose="020B0604020202020204" pitchFamily="34" charset="0"/>
                          <a:cs typeface="Arial" panose="020B0604020202020204" pitchFamily="34" charset="0"/>
                        </a:rPr>
                        <a:t>Poltrona</a:t>
                      </a:r>
                      <a:r>
                        <a:rPr lang="en-US" sz="1600" u="none" strike="noStrike" dirty="0">
                          <a:effectLst/>
                          <a:latin typeface="Arial" panose="020B0604020202020204" pitchFamily="34" charset="0"/>
                          <a:cs typeface="Arial" panose="020B0604020202020204" pitchFamily="34" charset="0"/>
                        </a:rPr>
                        <a:t> Frau Group (Italy), a leader in luxury furnishings.</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anchor="ctr"/>
                </a:tc>
                <a:tc>
                  <a:txBody>
                    <a:bodyPr/>
                    <a:lstStyle/>
                    <a:p>
                      <a:pPr algn="l" fontAlgn="b"/>
                      <a:r>
                        <a:rPr lang="en-US" sz="1600" u="none" strike="noStrike" dirty="0">
                          <a:effectLst/>
                          <a:latin typeface="Arial" panose="020B0604020202020204" pitchFamily="34" charset="0"/>
                          <a:cs typeface="Arial" panose="020B0604020202020204" pitchFamily="34" charset="0"/>
                        </a:rPr>
                        <a:t>Casa Décor</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anchor="ctr"/>
                </a:tc>
              </a:tr>
              <a:tr h="265993">
                <a:tc>
                  <a:txBody>
                    <a:bodyPr/>
                    <a:lstStyle/>
                    <a:p>
                      <a:pPr algn="l" fontAlgn="b"/>
                      <a:r>
                        <a:rPr lang="en-US" sz="1600" u="none" strike="noStrike">
                          <a:effectLst/>
                          <a:latin typeface="Arial" panose="020B0604020202020204" pitchFamily="34" charset="0"/>
                          <a:cs typeface="Arial" panose="020B0604020202020204" pitchFamily="34" charset="0"/>
                        </a:rPr>
                        <a:t>Infiniti Retail</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anchor="ctr"/>
                </a:tc>
                <a:tc>
                  <a:txBody>
                    <a:bodyPr/>
                    <a:lstStyle/>
                    <a:p>
                      <a:pPr algn="l" fontAlgn="b"/>
                      <a:r>
                        <a:rPr lang="en-US" sz="1600" u="none" strike="noStrike" dirty="0">
                          <a:effectLst/>
                          <a:latin typeface="Arial" panose="020B0604020202020204" pitchFamily="34" charset="0"/>
                          <a:cs typeface="Arial" panose="020B0604020202020204" pitchFamily="34" charset="0"/>
                        </a:rPr>
                        <a:t>Consumer Electronics Retail</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anchor="ctr"/>
                </a:tc>
                <a:tc>
                  <a:txBody>
                    <a:bodyPr/>
                    <a:lstStyle/>
                    <a:p>
                      <a:pPr algn="l" fontAlgn="b"/>
                      <a:r>
                        <a:rPr lang="en-US" sz="1600" u="none" strike="noStrike">
                          <a:effectLst/>
                          <a:latin typeface="Arial" panose="020B0604020202020204" pitchFamily="34" charset="0"/>
                          <a:cs typeface="Arial" panose="020B0604020202020204" pitchFamily="34" charset="0"/>
                        </a:rPr>
                        <a:t>Croma</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anchor="ctr"/>
                </a:tc>
              </a:tr>
              <a:tr h="717231">
                <a:tc>
                  <a:txBody>
                    <a:bodyPr/>
                    <a:lstStyle/>
                    <a:p>
                      <a:pPr algn="l" fontAlgn="b"/>
                      <a:r>
                        <a:rPr lang="en-US" sz="1600" u="none" strike="noStrike">
                          <a:effectLst/>
                          <a:latin typeface="Arial" panose="020B0604020202020204" pitchFamily="34" charset="0"/>
                          <a:cs typeface="Arial" panose="020B0604020202020204" pitchFamily="34" charset="0"/>
                        </a:rPr>
                        <a:t>Tata UniStore</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anchor="ctr"/>
                </a:tc>
                <a:tc>
                  <a:txBody>
                    <a:bodyPr/>
                    <a:lstStyle/>
                    <a:p>
                      <a:pPr algn="l" fontAlgn="b"/>
                      <a:r>
                        <a:rPr lang="en-US" sz="1600" u="none" strike="noStrike" dirty="0">
                          <a:effectLst/>
                          <a:latin typeface="Arial" panose="020B0604020202020204" pitchFamily="34" charset="0"/>
                          <a:cs typeface="Arial" panose="020B0604020202020204" pitchFamily="34" charset="0"/>
                        </a:rPr>
                        <a:t>ecommerce marketplace. India's latest destination for authentic and exclusive brands</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anchor="ctr"/>
                </a:tc>
                <a:tc>
                  <a:txBody>
                    <a:bodyPr/>
                    <a:lstStyle/>
                    <a:p>
                      <a:pPr algn="l" fontAlgn="b"/>
                      <a:r>
                        <a:rPr lang="en-US" sz="1600" u="none" strike="noStrike">
                          <a:effectLst/>
                          <a:latin typeface="Arial" panose="020B0604020202020204" pitchFamily="34" charset="0"/>
                          <a:cs typeface="Arial" panose="020B0604020202020204" pitchFamily="34" charset="0"/>
                        </a:rPr>
                        <a:t>Tata Cliq</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anchor="ctr"/>
                </a:tc>
              </a:tr>
              <a:tr h="1382213">
                <a:tc>
                  <a:txBody>
                    <a:bodyPr/>
                    <a:lstStyle/>
                    <a:p>
                      <a:pPr algn="l" fontAlgn="b"/>
                      <a:r>
                        <a:rPr lang="en-US" sz="1600" u="none" strike="noStrike">
                          <a:effectLst/>
                          <a:latin typeface="Arial" panose="020B0604020202020204" pitchFamily="34" charset="0"/>
                          <a:cs typeface="Arial" panose="020B0604020202020204" pitchFamily="34" charset="0"/>
                        </a:rPr>
                        <a:t>Titan Company</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anchor="ctr"/>
                </a:tc>
                <a:tc>
                  <a:txBody>
                    <a:bodyPr/>
                    <a:lstStyle/>
                    <a:p>
                      <a:pPr algn="l" fontAlgn="b"/>
                      <a:r>
                        <a:rPr lang="en-US" sz="1600" u="none" strike="noStrike" dirty="0">
                          <a:effectLst/>
                          <a:latin typeface="Arial" panose="020B0604020202020204" pitchFamily="34" charset="0"/>
                          <a:cs typeface="Arial" panose="020B0604020202020204" pitchFamily="34" charset="0"/>
                        </a:rPr>
                        <a:t>A manufacturing company that produces India's largest and best-known range of personal accessories— watches, </a:t>
                      </a:r>
                      <a:r>
                        <a:rPr lang="en-US" sz="1600" u="none" strike="noStrike" dirty="0" err="1">
                          <a:effectLst/>
                          <a:latin typeface="Arial" panose="020B0604020202020204" pitchFamily="34" charset="0"/>
                          <a:cs typeface="Arial" panose="020B0604020202020204" pitchFamily="34" charset="0"/>
                        </a:rPr>
                        <a:t>jewellery</a:t>
                      </a:r>
                      <a:r>
                        <a:rPr lang="en-US" sz="1600" u="none" strike="noStrike" dirty="0">
                          <a:effectLst/>
                          <a:latin typeface="Arial" panose="020B0604020202020204" pitchFamily="34" charset="0"/>
                          <a:cs typeface="Arial" panose="020B0604020202020204" pitchFamily="34" charset="0"/>
                        </a:rPr>
                        <a:t>, sunglasses and prescription eyewear.</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anchor="ctr"/>
                </a:tc>
                <a:tc>
                  <a:txBody>
                    <a:bodyPr/>
                    <a:lstStyle/>
                    <a:p>
                      <a:pPr algn="l" fontAlgn="b"/>
                      <a:r>
                        <a:rPr lang="en-US" sz="1600" u="none" strike="noStrike" dirty="0">
                          <a:effectLst/>
                          <a:latin typeface="Arial" panose="020B0604020202020204" pitchFamily="34" charset="0"/>
                          <a:cs typeface="Arial" panose="020B0604020202020204" pitchFamily="34" charset="0"/>
                        </a:rPr>
                        <a:t>Titan, Tanishq, Eye+</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anchor="ctr"/>
                </a:tc>
              </a:tr>
              <a:tr h="550985">
                <a:tc>
                  <a:txBody>
                    <a:bodyPr/>
                    <a:lstStyle/>
                    <a:p>
                      <a:pPr algn="l" fontAlgn="b"/>
                      <a:r>
                        <a:rPr lang="en-US" sz="1600" u="none" strike="noStrike">
                          <a:effectLst/>
                          <a:latin typeface="Arial" panose="020B0604020202020204" pitchFamily="34" charset="0"/>
                          <a:cs typeface="Arial" panose="020B0604020202020204" pitchFamily="34" charset="0"/>
                        </a:rPr>
                        <a:t>Trent</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anchor="ctr"/>
                </a:tc>
                <a:tc>
                  <a:txBody>
                    <a:bodyPr/>
                    <a:lstStyle/>
                    <a:p>
                      <a:pPr algn="l" fontAlgn="b"/>
                      <a:r>
                        <a:rPr lang="en-US" sz="1600" u="none" strike="noStrike">
                          <a:effectLst/>
                          <a:latin typeface="Arial" panose="020B0604020202020204" pitchFamily="34" charset="0"/>
                          <a:cs typeface="Arial" panose="020B0604020202020204" pitchFamily="34" charset="0"/>
                        </a:rPr>
                        <a:t>Apparel retail, hypermarkets and family entertainment stores</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anchor="ctr"/>
                </a:tc>
                <a:tc>
                  <a:txBody>
                    <a:bodyPr/>
                    <a:lstStyle/>
                    <a:p>
                      <a:pPr algn="l" fontAlgn="b"/>
                      <a:r>
                        <a:rPr lang="en-US" sz="1600" u="none" strike="noStrike" dirty="0">
                          <a:effectLst/>
                          <a:latin typeface="Arial" panose="020B0604020202020204" pitchFamily="34" charset="0"/>
                          <a:cs typeface="Arial" panose="020B0604020202020204" pitchFamily="34" charset="0"/>
                        </a:rPr>
                        <a:t>Westside, Star </a:t>
                      </a:r>
                      <a:r>
                        <a:rPr lang="en-US" sz="1600" u="none" strike="noStrike" dirty="0" err="1">
                          <a:effectLst/>
                          <a:latin typeface="Arial" panose="020B0604020202020204" pitchFamily="34" charset="0"/>
                          <a:cs typeface="Arial" panose="020B0604020202020204" pitchFamily="34" charset="0"/>
                        </a:rPr>
                        <a:t>Bazzar</a:t>
                      </a:r>
                      <a:r>
                        <a:rPr lang="en-US" sz="1600" u="none" strike="noStrike" dirty="0">
                          <a:effectLst/>
                          <a:latin typeface="Arial" panose="020B0604020202020204" pitchFamily="34" charset="0"/>
                          <a:cs typeface="Arial" panose="020B0604020202020204" pitchFamily="34" charset="0"/>
                        </a:rPr>
                        <a:t>, Landmark</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anchor="ctr"/>
                </a:tc>
              </a:tr>
            </a:tbl>
          </a:graphicData>
        </a:graphic>
      </p:graphicFrame>
    </p:spTree>
    <p:extLst>
      <p:ext uri="{BB962C8B-B14F-4D97-AF65-F5344CB8AC3E}">
        <p14:creationId xmlns:p14="http://schemas.microsoft.com/office/powerpoint/2010/main" val="39518723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575593" y="6188490"/>
            <a:ext cx="10616407" cy="318557"/>
          </a:xfrm>
          <a:prstGeom prst="rect">
            <a:avLst/>
          </a:prstGeom>
        </p:spPr>
      </p:pic>
      <p:sp>
        <p:nvSpPr>
          <p:cNvPr id="7" name="Rectangle 6"/>
          <p:cNvSpPr/>
          <p:nvPr/>
        </p:nvSpPr>
        <p:spPr>
          <a:xfrm>
            <a:off x="854931" y="606397"/>
            <a:ext cx="10727140" cy="1338828"/>
          </a:xfrm>
          <a:prstGeom prst="rect">
            <a:avLst/>
          </a:prstGeom>
        </p:spPr>
        <p:txBody>
          <a:bodyPr wrap="square" anchor="t">
            <a:spAutoFit/>
          </a:bodyPr>
          <a:lstStyle/>
          <a:p>
            <a:pPr algn="ctr"/>
            <a:r>
              <a:rPr lang="en-US" sz="1600" dirty="0">
                <a:solidFill>
                  <a:prstClr val="black"/>
                </a:solidFill>
                <a:latin typeface="Leelawadee UI" panose="020B0502040204020203" pitchFamily="34" charset="-34"/>
                <a:cs typeface="Leelawadee UI" panose="020B0502040204020203" pitchFamily="34" charset="-34"/>
              </a:rPr>
              <a:t>The Competitive Set can be categorized by business model. The focus has been placed on brands which have physical stores, with or without an e-commerce channel </a:t>
            </a:r>
          </a:p>
          <a:p>
            <a:pPr algn="ctr"/>
            <a:r>
              <a:rPr lang="en-US" sz="1600" dirty="0" smtClean="0">
                <a:solidFill>
                  <a:prstClr val="black"/>
                </a:solidFill>
                <a:latin typeface="Leelawadee UI" panose="020B0502040204020203" pitchFamily="34" charset="-34"/>
                <a:cs typeface="Leelawadee UI" panose="020B0502040204020203" pitchFamily="34" charset="-34"/>
              </a:rPr>
              <a:t> </a:t>
            </a:r>
            <a:endParaRPr lang="en-US" sz="1600" dirty="0">
              <a:solidFill>
                <a:prstClr val="black"/>
              </a:solidFill>
              <a:latin typeface="Leelawadee UI" panose="020B0502040204020203" pitchFamily="34" charset="-34"/>
              <a:cs typeface="Leelawadee UI" panose="020B0502040204020203" pitchFamily="34" charset="-34"/>
            </a:endParaRPr>
          </a:p>
          <a:p>
            <a:pPr algn="ctr"/>
            <a:endParaRPr lang="en-US" sz="1600" dirty="0">
              <a:solidFill>
                <a:prstClr val="black"/>
              </a:solidFill>
            </a:endParaRPr>
          </a:p>
          <a:p>
            <a:pPr algn="ctr"/>
            <a:endParaRPr lang="en-IN" sz="1700" dirty="0" smtClean="0">
              <a:solidFill>
                <a:prstClr val="black">
                  <a:lumMod val="75000"/>
                  <a:lumOff val="25000"/>
                </a:prstClr>
              </a:solidFill>
              <a:latin typeface="Leelawadee UI" panose="020B0502040204020203" pitchFamily="34" charset="-34"/>
              <a:cs typeface="Leelawadee UI" panose="020B0502040204020203" pitchFamily="34" charset="-34"/>
            </a:endParaRPr>
          </a:p>
        </p:txBody>
      </p:sp>
      <p:sp>
        <p:nvSpPr>
          <p:cNvPr id="11" name="Rectangle 10"/>
          <p:cNvSpPr/>
          <p:nvPr/>
        </p:nvSpPr>
        <p:spPr>
          <a:xfrm>
            <a:off x="4288965" y="256345"/>
            <a:ext cx="3614066" cy="461665"/>
          </a:xfrm>
          <a:prstGeom prst="rect">
            <a:avLst/>
          </a:prstGeom>
        </p:spPr>
        <p:txBody>
          <a:bodyPr wrap="none" anchor="t">
            <a:spAutoFit/>
          </a:bodyPr>
          <a:lstStyle/>
          <a:p>
            <a:pPr algn="ctr"/>
            <a:r>
              <a:rPr lang="en-US" sz="2400" b="1" dirty="0" smtClean="0">
                <a:solidFill>
                  <a:srgbClr val="0070C0"/>
                </a:solidFill>
                <a:latin typeface="Leelawadee UI" panose="020B0502040204020203" pitchFamily="34" charset="-34"/>
                <a:cs typeface="Leelawadee UI" panose="020B0502040204020203" pitchFamily="34" charset="-34"/>
              </a:rPr>
              <a:t>Croma Competitive Set</a:t>
            </a:r>
            <a:endParaRPr lang="en-IN" sz="2400" b="1" dirty="0">
              <a:solidFill>
                <a:srgbClr val="0070C0"/>
              </a:solidFill>
              <a:latin typeface="Leelawadee UI" panose="020B0502040204020203" pitchFamily="34" charset="-34"/>
              <a:cs typeface="Leelawadee UI" panose="020B0502040204020203" pitchFamily="34" charset="-34"/>
            </a:endParaRPr>
          </a:p>
        </p:txBody>
      </p:sp>
      <p:grpSp>
        <p:nvGrpSpPr>
          <p:cNvPr id="17" name="Group 16"/>
          <p:cNvGrpSpPr/>
          <p:nvPr/>
        </p:nvGrpSpPr>
        <p:grpSpPr>
          <a:xfrm>
            <a:off x="1" y="196098"/>
            <a:ext cx="12192000" cy="1131320"/>
            <a:chOff x="2424113" y="242463"/>
            <a:chExt cx="7343775" cy="911846"/>
          </a:xfrm>
        </p:grpSpPr>
        <p:cxnSp>
          <p:nvCxnSpPr>
            <p:cNvPr id="15" name="Straight Connector 14"/>
            <p:cNvCxnSpPr/>
            <p:nvPr/>
          </p:nvCxnSpPr>
          <p:spPr>
            <a:xfrm>
              <a:off x="2424113" y="1154309"/>
              <a:ext cx="73437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424113" y="242463"/>
              <a:ext cx="73437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27" y="6111657"/>
            <a:ext cx="1494067" cy="520659"/>
          </a:xfrm>
          <a:prstGeom prst="rect">
            <a:avLst/>
          </a:prstGeom>
        </p:spPr>
      </p:pic>
      <p:sp>
        <p:nvSpPr>
          <p:cNvPr id="19" name="Rectangle 18"/>
          <p:cNvSpPr/>
          <p:nvPr/>
        </p:nvSpPr>
        <p:spPr>
          <a:xfrm>
            <a:off x="7498327" y="6525096"/>
            <a:ext cx="4572000" cy="215444"/>
          </a:xfrm>
          <a:prstGeom prst="rect">
            <a:avLst/>
          </a:prstGeom>
        </p:spPr>
        <p:txBody>
          <a:bodyPr wrap="square" anchor="b">
            <a:spAutoFit/>
          </a:bodyPr>
          <a:lstStyle/>
          <a:p>
            <a:pPr algn="r"/>
            <a:r>
              <a:rPr lang="en-IN" sz="800" dirty="0" smtClean="0">
                <a:solidFill>
                  <a:prstClr val="black">
                    <a:lumMod val="75000"/>
                    <a:lumOff val="25000"/>
                  </a:prstClr>
                </a:solidFill>
                <a:latin typeface="Leelawadee UI" panose="020B0502040204020203" pitchFamily="34" charset="-34"/>
                <a:cs typeface="Leelawadee UI" panose="020B0502040204020203" pitchFamily="34" charset="-34"/>
              </a:rPr>
              <a:t>© </a:t>
            </a:r>
            <a:r>
              <a:rPr lang="en-IN" sz="800" dirty="0">
                <a:solidFill>
                  <a:prstClr val="black">
                    <a:lumMod val="75000"/>
                    <a:lumOff val="25000"/>
                  </a:prstClr>
                </a:solidFill>
                <a:latin typeface="Leelawadee UI" panose="020B0502040204020203" pitchFamily="34" charset="-34"/>
                <a:cs typeface="Leelawadee UI" panose="020B0502040204020203" pitchFamily="34" charset="-34"/>
              </a:rPr>
              <a:t>Copyright, Tata Insights &amp; Quants Division, Tata Industries Limited</a:t>
            </a:r>
            <a:r>
              <a:rPr lang="en-IN" sz="800" dirty="0">
                <a:solidFill>
                  <a:prstClr val="black">
                    <a:lumMod val="75000"/>
                    <a:lumOff val="25000"/>
                  </a:prstClr>
                </a:solidFill>
                <a:latin typeface="Century Gothic"/>
              </a:rPr>
              <a:t> </a:t>
            </a:r>
          </a:p>
        </p:txBody>
      </p:sp>
      <p:sp>
        <p:nvSpPr>
          <p:cNvPr id="76" name="Rectangle 75"/>
          <p:cNvSpPr/>
          <p:nvPr/>
        </p:nvSpPr>
        <p:spPr>
          <a:xfrm>
            <a:off x="1109699" y="1516495"/>
            <a:ext cx="2506604" cy="341821"/>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latin typeface="Leelawadee UI" panose="020B0502040204020203" pitchFamily="34" charset="-34"/>
                <a:cs typeface="Leelawadee UI" panose="020B0502040204020203" pitchFamily="34" charset="-34"/>
              </a:rPr>
              <a:t>Stores Only</a:t>
            </a:r>
            <a:endParaRPr lang="en-US" sz="1600" b="1" dirty="0">
              <a:solidFill>
                <a:prstClr val="white"/>
              </a:solidFill>
              <a:latin typeface="Leelawadee UI" panose="020B0502040204020203" pitchFamily="34" charset="-34"/>
              <a:cs typeface="Leelawadee UI" panose="020B0502040204020203" pitchFamily="34" charset="-34"/>
            </a:endParaRPr>
          </a:p>
        </p:txBody>
      </p:sp>
      <p:sp>
        <p:nvSpPr>
          <p:cNvPr id="77" name="Rectangle 76"/>
          <p:cNvSpPr/>
          <p:nvPr/>
        </p:nvSpPr>
        <p:spPr>
          <a:xfrm>
            <a:off x="4841760" y="1516496"/>
            <a:ext cx="2514385" cy="341821"/>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latin typeface="Leelawadee UI" panose="020B0502040204020203" pitchFamily="34" charset="-34"/>
                <a:cs typeface="Leelawadee UI" panose="020B0502040204020203" pitchFamily="34" charset="-34"/>
              </a:rPr>
              <a:t>Omni Channel</a:t>
            </a:r>
            <a:endParaRPr lang="en-US" sz="1600" b="1" dirty="0">
              <a:solidFill>
                <a:prstClr val="white"/>
              </a:solidFill>
              <a:latin typeface="Leelawadee UI" panose="020B0502040204020203" pitchFamily="34" charset="-34"/>
              <a:cs typeface="Leelawadee UI" panose="020B0502040204020203" pitchFamily="34" charset="-34"/>
            </a:endParaRPr>
          </a:p>
        </p:txBody>
      </p:sp>
      <p:sp>
        <p:nvSpPr>
          <p:cNvPr id="78" name="Rectangle 77"/>
          <p:cNvSpPr/>
          <p:nvPr/>
        </p:nvSpPr>
        <p:spPr>
          <a:xfrm>
            <a:off x="8526975" y="1518766"/>
            <a:ext cx="2341270" cy="341821"/>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latin typeface="Leelawadee UI" panose="020B0502040204020203" pitchFamily="34" charset="-34"/>
                <a:cs typeface="Leelawadee UI" panose="020B0502040204020203" pitchFamily="34" charset="-34"/>
              </a:rPr>
              <a:t>Purely E-commerce</a:t>
            </a:r>
            <a:endParaRPr lang="en-US" sz="1600" b="1" dirty="0">
              <a:solidFill>
                <a:prstClr val="white"/>
              </a:solidFill>
              <a:latin typeface="Leelawadee UI" panose="020B0502040204020203" pitchFamily="34" charset="-34"/>
              <a:cs typeface="Leelawadee UI" panose="020B0502040204020203" pitchFamily="34" charset="-34"/>
            </a:endParaRPr>
          </a:p>
        </p:txBody>
      </p:sp>
      <p:graphicFrame>
        <p:nvGraphicFramePr>
          <p:cNvPr id="41" name="Table 40"/>
          <p:cNvGraphicFramePr>
            <a:graphicFrameLocks noGrp="1"/>
          </p:cNvGraphicFramePr>
          <p:nvPr>
            <p:extLst/>
          </p:nvPr>
        </p:nvGraphicFramePr>
        <p:xfrm>
          <a:off x="561880" y="2083962"/>
          <a:ext cx="11020191" cy="3110515"/>
        </p:xfrm>
        <a:graphic>
          <a:graphicData uri="http://schemas.openxmlformats.org/drawingml/2006/table">
            <a:tbl>
              <a:tblPr bandRow="1">
                <a:tableStyleId>{5C22544A-7EE6-4342-B048-85BDC9FD1C3A}</a:tableStyleId>
              </a:tblPr>
              <a:tblGrid>
                <a:gridCol w="3673397"/>
                <a:gridCol w="3667298"/>
                <a:gridCol w="3679496"/>
              </a:tblGrid>
              <a:tr h="754772">
                <a:tc>
                  <a:txBody>
                    <a:bodyPr/>
                    <a:lstStyle/>
                    <a:p>
                      <a:pPr algn="ctr"/>
                      <a:r>
                        <a:rPr lang="en-US" sz="1600" dirty="0" smtClean="0">
                          <a:solidFill>
                            <a:srgbClr val="002060"/>
                          </a:solidFill>
                        </a:rPr>
                        <a:t>Traditional brick &amp; mortar without</a:t>
                      </a:r>
                    </a:p>
                    <a:p>
                      <a:pPr algn="ctr"/>
                      <a:r>
                        <a:rPr lang="en-US" sz="1600" dirty="0" smtClean="0">
                          <a:solidFill>
                            <a:srgbClr val="002060"/>
                          </a:solidFill>
                        </a:rPr>
                        <a:t> e-commerce</a:t>
                      </a:r>
                      <a:endParaRPr lang="en-US" sz="16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algn="ctr"/>
                      <a:r>
                        <a:rPr lang="en-US" sz="1600" dirty="0" smtClean="0">
                          <a:solidFill>
                            <a:srgbClr val="002060"/>
                          </a:solidFill>
                        </a:rPr>
                        <a:t>Brick &amp;</a:t>
                      </a:r>
                      <a:r>
                        <a:rPr lang="en-US" sz="1600" baseline="0" dirty="0" smtClean="0">
                          <a:solidFill>
                            <a:srgbClr val="002060"/>
                          </a:solidFill>
                        </a:rPr>
                        <a:t> mortar but with e-commerce capabilities</a:t>
                      </a:r>
                      <a:endParaRPr lang="en-US" sz="16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algn="ctr"/>
                      <a:r>
                        <a:rPr lang="en-US" sz="1600" dirty="0" smtClean="0">
                          <a:solidFill>
                            <a:srgbClr val="002060"/>
                          </a:solidFill>
                        </a:rPr>
                        <a:t>Purely e-commerce</a:t>
                      </a:r>
                      <a:r>
                        <a:rPr lang="en-US" sz="1600" baseline="0" dirty="0" smtClean="0">
                          <a:solidFill>
                            <a:srgbClr val="002060"/>
                          </a:solidFill>
                        </a:rPr>
                        <a:t>, no physical stores</a:t>
                      </a:r>
                    </a:p>
                    <a:p>
                      <a:pPr algn="ctr"/>
                      <a:endParaRPr lang="en-US" sz="16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r>
              <a:tr h="960895">
                <a:tc>
                  <a:txBody>
                    <a:bodyPr/>
                    <a:lstStyle/>
                    <a:p>
                      <a:pPr algn="ctr"/>
                      <a:r>
                        <a:rPr lang="en-US" sz="1500" dirty="0" smtClean="0">
                          <a:solidFill>
                            <a:srgbClr val="002060"/>
                          </a:solidFill>
                        </a:rPr>
                        <a:t>Website primarily used to showcase</a:t>
                      </a:r>
                      <a:r>
                        <a:rPr lang="en-US" sz="1500" baseline="0" dirty="0" smtClean="0">
                          <a:solidFill>
                            <a:srgbClr val="002060"/>
                          </a:solidFill>
                        </a:rPr>
                        <a:t> collections &amp; product ranges</a:t>
                      </a:r>
                      <a:endParaRPr lang="en-US" sz="15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n-US" sz="1500" dirty="0" smtClean="0">
                          <a:solidFill>
                            <a:srgbClr val="002060"/>
                          </a:solidFill>
                        </a:rPr>
                        <a:t>Website used to showcase collections, but with</a:t>
                      </a:r>
                      <a:r>
                        <a:rPr lang="en-US" sz="1500" baseline="0" dirty="0" smtClean="0">
                          <a:solidFill>
                            <a:srgbClr val="002060"/>
                          </a:solidFill>
                        </a:rPr>
                        <a:t> the option of buying online</a:t>
                      </a:r>
                      <a:endParaRPr lang="en-US" sz="15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algn="ctr" defTabSz="914400" rtl="0" eaLnBrk="1" latinLnBrk="0" hangingPunct="1"/>
                      <a:r>
                        <a:rPr lang="en-US" sz="1500" kern="1200" dirty="0" smtClean="0">
                          <a:solidFill>
                            <a:srgbClr val="002060"/>
                          </a:solidFill>
                          <a:latin typeface="+mn-lt"/>
                          <a:ea typeface="+mn-ea"/>
                          <a:cs typeface="+mn-cs"/>
                        </a:rPr>
                        <a:t>Website entirely geared towards driving purchases online</a:t>
                      </a:r>
                      <a:endParaRPr lang="en-US" sz="15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r>
              <a:tr h="1394848">
                <a:tc>
                  <a:txBody>
                    <a:bodyPr/>
                    <a:lstStyle/>
                    <a:p>
                      <a:r>
                        <a:rPr lang="en-US" sz="1200" dirty="0" err="1" smtClean="0"/>
                        <a:t>Viveks</a:t>
                      </a:r>
                      <a:r>
                        <a:rPr lang="en-US" sz="1200" dirty="0" smtClean="0"/>
                        <a:t> has a small share of</a:t>
                      </a:r>
                      <a:r>
                        <a:rPr lang="en-US" sz="1200" baseline="0" dirty="0" smtClean="0"/>
                        <a:t> traffic, and hence not benchmarked against</a:t>
                      </a:r>
                      <a:endParaRPr lang="en-US" sz="120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endParaRPr lang="en-US" sz="110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200" dirty="0" smtClean="0">
                          <a:solidFill>
                            <a:schemeClr val="bg2">
                              <a:lumMod val="50000"/>
                            </a:schemeClr>
                          </a:solidFill>
                        </a:rPr>
                        <a:t>This set has not been</a:t>
                      </a:r>
                      <a:r>
                        <a:rPr lang="en-US" sz="1200" baseline="0" dirty="0" smtClean="0">
                          <a:solidFill>
                            <a:schemeClr val="bg2">
                              <a:lumMod val="50000"/>
                            </a:schemeClr>
                          </a:solidFill>
                        </a:rPr>
                        <a:t> considered in the analysis</a:t>
                      </a:r>
                      <a:endParaRPr lang="en-US" sz="1200" dirty="0">
                        <a:solidFill>
                          <a:schemeClr val="bg2">
                            <a:lumMod val="50000"/>
                          </a:schemeClr>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bl>
          </a:graphicData>
        </a:graphic>
      </p:graphicFrame>
      <p:grpSp>
        <p:nvGrpSpPr>
          <p:cNvPr id="42" name="Group 41"/>
          <p:cNvGrpSpPr/>
          <p:nvPr/>
        </p:nvGrpSpPr>
        <p:grpSpPr>
          <a:xfrm>
            <a:off x="8315741" y="3716044"/>
            <a:ext cx="2764283" cy="1027167"/>
            <a:chOff x="6263930" y="5040632"/>
            <a:chExt cx="2498427" cy="819274"/>
          </a:xfrm>
        </p:grpSpPr>
        <p:pic>
          <p:nvPicPr>
            <p:cNvPr id="43" name="Picture 6" descr="Related imag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347642" y="5144999"/>
              <a:ext cx="922090" cy="2853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8" descr="Related image"/>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414596" y="5040632"/>
              <a:ext cx="1347761" cy="38005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63930" y="5465279"/>
              <a:ext cx="1316764" cy="394627"/>
            </a:xfrm>
            <a:prstGeom prst="rect">
              <a:avLst/>
            </a:prstGeom>
            <a:noFill/>
            <a:extLst>
              <a:ext uri="{909E8E84-426E-40DD-AFC4-6F175D3DCCD1}">
                <a14:hiddenFill xmlns:a14="http://schemas.microsoft.com/office/drawing/2010/main">
                  <a:solidFill>
                    <a:srgbClr val="FFFFFF"/>
                  </a:solidFill>
                </a14:hiddenFill>
              </a:ext>
            </a:extLst>
          </p:spPr>
        </p:pic>
      </p:grpSp>
      <p:pic>
        <p:nvPicPr>
          <p:cNvPr id="48" name="Picture 8" descr="Related image"/>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836085" y="3955452"/>
            <a:ext cx="1273029" cy="361011"/>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p:cNvGrpSpPr/>
          <p:nvPr/>
        </p:nvGrpSpPr>
        <p:grpSpPr>
          <a:xfrm>
            <a:off x="4745009" y="3767163"/>
            <a:ext cx="2789962" cy="1010072"/>
            <a:chOff x="3516058" y="5064913"/>
            <a:chExt cx="1946988" cy="714230"/>
          </a:xfrm>
        </p:grpSpPr>
        <p:pic>
          <p:nvPicPr>
            <p:cNvPr id="54" name="Picture 4" descr="Related image"/>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t="27578" b="27677"/>
            <a:stretch/>
          </p:blipFill>
          <p:spPr bwMode="auto">
            <a:xfrm>
              <a:off x="4728404" y="5110952"/>
              <a:ext cx="734642" cy="21914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Related image"/>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t="11242" b="8501"/>
            <a:stretch/>
          </p:blipFill>
          <p:spPr bwMode="auto">
            <a:xfrm>
              <a:off x="4628637" y="5488281"/>
              <a:ext cx="766733" cy="26786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Croma Retail"/>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516058" y="5064913"/>
              <a:ext cx="764099" cy="26518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Related image"/>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516058" y="5465279"/>
              <a:ext cx="726950" cy="313864"/>
            </a:xfrm>
            <a:prstGeom prst="rect">
              <a:avLst/>
            </a:prstGeom>
            <a:noFill/>
            <a:extLst>
              <a:ext uri="{909E8E84-426E-40DD-AFC4-6F175D3DCCD1}">
                <a14:hiddenFill xmlns:a14="http://schemas.microsoft.com/office/drawing/2010/main">
                  <a:solidFill>
                    <a:srgbClr val="FFFFFF"/>
                  </a:solidFill>
                </a14:hiddenFill>
              </a:ext>
            </a:extLst>
          </p:spPr>
        </p:pic>
      </p:grpSp>
      <p:pic>
        <p:nvPicPr>
          <p:cNvPr id="82" name="Picture 2" descr="Related image"/>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314784" y="3917286"/>
            <a:ext cx="1740338" cy="4331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472599" y="5401916"/>
            <a:ext cx="10006479" cy="738664"/>
          </a:xfrm>
          <a:prstGeom prst="rect">
            <a:avLst/>
          </a:prstGeom>
        </p:spPr>
        <p:txBody>
          <a:bodyPr wrap="square">
            <a:spAutoFit/>
          </a:bodyPr>
          <a:lstStyle/>
          <a:p>
            <a:pPr marL="285750" indent="-285750">
              <a:buFont typeface="Arial" panose="020B0604020202020204" pitchFamily="34" charset="0"/>
              <a:buChar char="•"/>
            </a:pPr>
            <a:r>
              <a:rPr lang="en-US" sz="1400" dirty="0">
                <a:solidFill>
                  <a:srgbClr val="E7E6E6">
                    <a:lumMod val="10000"/>
                  </a:srgbClr>
                </a:solidFill>
                <a:latin typeface="Leelawadee UI" panose="020B0502040204020203" pitchFamily="34" charset="-34"/>
                <a:cs typeface="Leelawadee UI" panose="020B0502040204020203" pitchFamily="34" charset="-34"/>
              </a:rPr>
              <a:t>Focus has been placed on competitors of Croma with a physical store presence </a:t>
            </a:r>
          </a:p>
          <a:p>
            <a:pPr marL="285750" indent="-285750">
              <a:buFont typeface="Arial" panose="020B0604020202020204" pitchFamily="34" charset="0"/>
              <a:buChar char="•"/>
            </a:pPr>
            <a:r>
              <a:rPr lang="en-US" sz="1400" dirty="0">
                <a:solidFill>
                  <a:srgbClr val="E7E6E6">
                    <a:lumMod val="10000"/>
                  </a:srgbClr>
                </a:solidFill>
                <a:latin typeface="Leelawadee UI" panose="020B0502040204020203" pitchFamily="34" charset="-34"/>
                <a:cs typeface="Leelawadee UI" panose="020B0502040204020203" pitchFamily="34" charset="-34"/>
              </a:rPr>
              <a:t>General shopping sites such as Amazon, Flipkart or </a:t>
            </a:r>
            <a:r>
              <a:rPr lang="en-US" sz="1400" dirty="0" err="1">
                <a:solidFill>
                  <a:srgbClr val="E7E6E6">
                    <a:lumMod val="10000"/>
                  </a:srgbClr>
                </a:solidFill>
                <a:latin typeface="Leelawadee UI" panose="020B0502040204020203" pitchFamily="34" charset="-34"/>
                <a:cs typeface="Leelawadee UI" panose="020B0502040204020203" pitchFamily="34" charset="-34"/>
              </a:rPr>
              <a:t>Snapdeal</a:t>
            </a:r>
            <a:r>
              <a:rPr lang="en-US" sz="1400" dirty="0">
                <a:solidFill>
                  <a:srgbClr val="E7E6E6">
                    <a:lumMod val="10000"/>
                  </a:srgbClr>
                </a:solidFill>
                <a:latin typeface="Leelawadee UI" panose="020B0502040204020203" pitchFamily="34" charset="-34"/>
                <a:cs typeface="Leelawadee UI" panose="020B0502040204020203" pitchFamily="34" charset="-34"/>
              </a:rPr>
              <a:t> with a significant consumer electronics segment have not been considered for this analysis</a:t>
            </a:r>
          </a:p>
        </p:txBody>
      </p:sp>
      <p:sp>
        <p:nvSpPr>
          <p:cNvPr id="2" name="Slide Number Placeholder 1"/>
          <p:cNvSpPr>
            <a:spLocks noGrp="1"/>
          </p:cNvSpPr>
          <p:nvPr>
            <p:ph type="sldNum" sz="quarter" idx="12"/>
          </p:nvPr>
        </p:nvSpPr>
        <p:spPr/>
        <p:txBody>
          <a:bodyPr/>
          <a:lstStyle/>
          <a:p>
            <a:fld id="{3040F425-731D-4835-A38A-9545B9CAE996}" type="slidenum">
              <a:rPr lang="en-IN" smtClean="0">
                <a:solidFill>
                  <a:prstClr val="white"/>
                </a:solidFill>
              </a:rPr>
              <a:pPr/>
              <a:t>8</a:t>
            </a:fld>
            <a:endParaRPr lang="en-IN">
              <a:solidFill>
                <a:prstClr val="white"/>
              </a:solidFill>
            </a:endParaRPr>
          </a:p>
        </p:txBody>
      </p:sp>
      <p:pic>
        <p:nvPicPr>
          <p:cNvPr id="27" name="Picture 6" descr="https://thwaite.net/wp-content/uploads/2013/06/plug-logo-basic-print-resolution-300x262.png"/>
          <p:cNvPicPr>
            <a:picLocks noChangeAspect="1" noChangeArrowheads="1"/>
          </p:cNvPicPr>
          <p:nvPr/>
        </p:nvPicPr>
        <p:blipFill>
          <a:blip r:embed="rId13" cstate="email">
            <a:biLevel thresh="50000"/>
            <a:extLst>
              <a:ext uri="{28A0092B-C50C-407E-A947-70E740481C1C}">
                <a14:useLocalDpi xmlns:a14="http://schemas.microsoft.com/office/drawing/2010/main"/>
              </a:ext>
            </a:extLst>
          </a:blip>
          <a:srcRect/>
          <a:stretch>
            <a:fillRect/>
          </a:stretch>
        </p:blipFill>
        <p:spPr bwMode="auto">
          <a:xfrm>
            <a:off x="11479078" y="338943"/>
            <a:ext cx="529169" cy="462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5726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1575593" y="6188490"/>
            <a:ext cx="10616407" cy="318557"/>
          </a:xfrm>
          <a:prstGeom prst="rect">
            <a:avLst/>
          </a:prstGeom>
        </p:spPr>
      </p:pic>
      <p:sp>
        <p:nvSpPr>
          <p:cNvPr id="7" name="Rectangle 6"/>
          <p:cNvSpPr/>
          <p:nvPr/>
        </p:nvSpPr>
        <p:spPr>
          <a:xfrm>
            <a:off x="854931" y="606397"/>
            <a:ext cx="10727140" cy="1354217"/>
          </a:xfrm>
          <a:prstGeom prst="rect">
            <a:avLst/>
          </a:prstGeom>
        </p:spPr>
        <p:txBody>
          <a:bodyPr wrap="square" anchor="t">
            <a:spAutoFit/>
          </a:bodyPr>
          <a:lstStyle/>
          <a:p>
            <a:pPr algn="ctr"/>
            <a:endParaRPr lang="en-US" sz="1700" dirty="0">
              <a:solidFill>
                <a:prstClr val="black"/>
              </a:solidFill>
              <a:latin typeface="Leelawadee UI" panose="020B0502040204020203" pitchFamily="34" charset="-34"/>
              <a:cs typeface="Leelawadee UI" panose="020B0502040204020203" pitchFamily="34" charset="-34"/>
            </a:endParaRPr>
          </a:p>
          <a:p>
            <a:pPr algn="ctr"/>
            <a:r>
              <a:rPr lang="en-US" sz="1600" dirty="0" smtClean="0">
                <a:solidFill>
                  <a:prstClr val="black"/>
                </a:solidFill>
                <a:latin typeface="Leelawadee UI" panose="020B0502040204020203" pitchFamily="34" charset="-34"/>
                <a:cs typeface="Leelawadee UI" panose="020B0502040204020203" pitchFamily="34" charset="-34"/>
              </a:rPr>
              <a:t> </a:t>
            </a:r>
            <a:endParaRPr lang="en-US" sz="1600" dirty="0">
              <a:solidFill>
                <a:prstClr val="black"/>
              </a:solidFill>
              <a:latin typeface="Leelawadee UI" panose="020B0502040204020203" pitchFamily="34" charset="-34"/>
              <a:cs typeface="Leelawadee UI" panose="020B0502040204020203" pitchFamily="34" charset="-34"/>
            </a:endParaRPr>
          </a:p>
          <a:p>
            <a:pPr algn="ctr"/>
            <a:r>
              <a:rPr lang="en-US" sz="1600" dirty="0" smtClean="0">
                <a:solidFill>
                  <a:prstClr val="black"/>
                </a:solidFill>
                <a:latin typeface="Leelawadee UI" panose="020B0502040204020203" pitchFamily="34" charset="-34"/>
                <a:cs typeface="Leelawadee UI" panose="020B0502040204020203" pitchFamily="34" charset="-34"/>
              </a:rPr>
              <a:t> </a:t>
            </a:r>
            <a:endParaRPr lang="en-US" sz="1600" dirty="0">
              <a:solidFill>
                <a:prstClr val="black"/>
              </a:solidFill>
              <a:latin typeface="Leelawadee UI" panose="020B0502040204020203" pitchFamily="34" charset="-34"/>
              <a:cs typeface="Leelawadee UI" panose="020B0502040204020203" pitchFamily="34" charset="-34"/>
            </a:endParaRPr>
          </a:p>
          <a:p>
            <a:pPr algn="ctr"/>
            <a:endParaRPr lang="en-US" sz="1600" dirty="0">
              <a:solidFill>
                <a:prstClr val="black"/>
              </a:solidFill>
            </a:endParaRPr>
          </a:p>
          <a:p>
            <a:pPr algn="ctr"/>
            <a:endParaRPr lang="en-IN" sz="1700" dirty="0" smtClean="0">
              <a:solidFill>
                <a:prstClr val="black">
                  <a:lumMod val="75000"/>
                  <a:lumOff val="25000"/>
                </a:prstClr>
              </a:solidFill>
              <a:latin typeface="Leelawadee UI" panose="020B0502040204020203" pitchFamily="34" charset="-34"/>
              <a:cs typeface="Leelawadee UI" panose="020B0502040204020203" pitchFamily="34" charset="-34"/>
            </a:endParaRPr>
          </a:p>
        </p:txBody>
      </p:sp>
      <p:sp>
        <p:nvSpPr>
          <p:cNvPr id="11" name="Rectangle 10"/>
          <p:cNvSpPr/>
          <p:nvPr/>
        </p:nvSpPr>
        <p:spPr>
          <a:xfrm>
            <a:off x="3397954" y="256345"/>
            <a:ext cx="5396094" cy="461665"/>
          </a:xfrm>
          <a:prstGeom prst="rect">
            <a:avLst/>
          </a:prstGeom>
        </p:spPr>
        <p:txBody>
          <a:bodyPr wrap="none" anchor="t">
            <a:spAutoFit/>
          </a:bodyPr>
          <a:lstStyle/>
          <a:p>
            <a:pPr algn="ctr"/>
            <a:r>
              <a:rPr lang="en-US" sz="2400" b="1" dirty="0" smtClean="0">
                <a:solidFill>
                  <a:srgbClr val="0070C0"/>
                </a:solidFill>
                <a:latin typeface="Leelawadee UI" panose="020B0502040204020203" pitchFamily="34" charset="-34"/>
                <a:cs typeface="Leelawadee UI" panose="020B0502040204020203" pitchFamily="34" charset="-34"/>
              </a:rPr>
              <a:t>Tanishq Competitive </a:t>
            </a:r>
            <a:r>
              <a:rPr lang="en-US" sz="2400" b="1" dirty="0">
                <a:solidFill>
                  <a:srgbClr val="0070C0"/>
                </a:solidFill>
                <a:latin typeface="Leelawadee UI" panose="020B0502040204020203" pitchFamily="34" charset="-34"/>
                <a:cs typeface="Leelawadee UI" panose="020B0502040204020203" pitchFamily="34" charset="-34"/>
              </a:rPr>
              <a:t>Set Considered</a:t>
            </a:r>
            <a:endParaRPr lang="en-IN" sz="2400" b="1" dirty="0">
              <a:solidFill>
                <a:srgbClr val="0070C0"/>
              </a:solidFill>
              <a:latin typeface="Leelawadee UI" panose="020B0502040204020203" pitchFamily="34" charset="-34"/>
              <a:cs typeface="Leelawadee UI" panose="020B0502040204020203" pitchFamily="34" charset="-34"/>
            </a:endParaRPr>
          </a:p>
        </p:txBody>
      </p:sp>
      <p:grpSp>
        <p:nvGrpSpPr>
          <p:cNvPr id="17" name="Group 16"/>
          <p:cNvGrpSpPr/>
          <p:nvPr/>
        </p:nvGrpSpPr>
        <p:grpSpPr>
          <a:xfrm>
            <a:off x="1" y="196098"/>
            <a:ext cx="12192000" cy="1131320"/>
            <a:chOff x="2424113" y="242463"/>
            <a:chExt cx="7343775" cy="911846"/>
          </a:xfrm>
        </p:grpSpPr>
        <p:cxnSp>
          <p:nvCxnSpPr>
            <p:cNvPr id="15" name="Straight Connector 14"/>
            <p:cNvCxnSpPr/>
            <p:nvPr/>
          </p:nvCxnSpPr>
          <p:spPr>
            <a:xfrm>
              <a:off x="2424113" y="1154309"/>
              <a:ext cx="73437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424113" y="242463"/>
              <a:ext cx="73437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27" y="6111657"/>
            <a:ext cx="1494067" cy="520659"/>
          </a:xfrm>
          <a:prstGeom prst="rect">
            <a:avLst/>
          </a:prstGeom>
        </p:spPr>
      </p:pic>
      <p:sp>
        <p:nvSpPr>
          <p:cNvPr id="19" name="Rectangle 18"/>
          <p:cNvSpPr/>
          <p:nvPr/>
        </p:nvSpPr>
        <p:spPr>
          <a:xfrm>
            <a:off x="7498327" y="6525096"/>
            <a:ext cx="4572000" cy="215444"/>
          </a:xfrm>
          <a:prstGeom prst="rect">
            <a:avLst/>
          </a:prstGeom>
        </p:spPr>
        <p:txBody>
          <a:bodyPr wrap="square" anchor="b">
            <a:spAutoFit/>
          </a:bodyPr>
          <a:lstStyle/>
          <a:p>
            <a:pPr algn="r"/>
            <a:r>
              <a:rPr lang="en-IN" sz="800" dirty="0" smtClean="0">
                <a:solidFill>
                  <a:prstClr val="black">
                    <a:lumMod val="75000"/>
                    <a:lumOff val="25000"/>
                  </a:prstClr>
                </a:solidFill>
                <a:latin typeface="Leelawadee UI" panose="020B0502040204020203" pitchFamily="34" charset="-34"/>
                <a:cs typeface="Leelawadee UI" panose="020B0502040204020203" pitchFamily="34" charset="-34"/>
              </a:rPr>
              <a:t>© </a:t>
            </a:r>
            <a:r>
              <a:rPr lang="en-IN" sz="800" dirty="0">
                <a:solidFill>
                  <a:prstClr val="black">
                    <a:lumMod val="75000"/>
                    <a:lumOff val="25000"/>
                  </a:prstClr>
                </a:solidFill>
                <a:latin typeface="Leelawadee UI" panose="020B0502040204020203" pitchFamily="34" charset="-34"/>
                <a:cs typeface="Leelawadee UI" panose="020B0502040204020203" pitchFamily="34" charset="-34"/>
              </a:rPr>
              <a:t>Copyright, Tata Insights &amp; Quants Division, Tata Industries Limited</a:t>
            </a:r>
            <a:r>
              <a:rPr lang="en-IN" sz="800" dirty="0">
                <a:solidFill>
                  <a:prstClr val="black">
                    <a:lumMod val="75000"/>
                    <a:lumOff val="25000"/>
                  </a:prstClr>
                </a:solidFill>
                <a:latin typeface="Century Gothic"/>
              </a:rPr>
              <a:t> </a:t>
            </a:r>
          </a:p>
        </p:txBody>
      </p:sp>
      <p:sp>
        <p:nvSpPr>
          <p:cNvPr id="76" name="Rectangle 75"/>
          <p:cNvSpPr/>
          <p:nvPr/>
        </p:nvSpPr>
        <p:spPr>
          <a:xfrm>
            <a:off x="855699" y="1516495"/>
            <a:ext cx="2027380" cy="341821"/>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latin typeface="Leelawadee UI" panose="020B0502040204020203" pitchFamily="34" charset="-34"/>
                <a:cs typeface="Leelawadee UI" panose="020B0502040204020203" pitchFamily="34" charset="-34"/>
              </a:rPr>
              <a:t>Physical Stores</a:t>
            </a:r>
            <a:endParaRPr lang="en-US" sz="1600" b="1" dirty="0">
              <a:solidFill>
                <a:prstClr val="white"/>
              </a:solidFill>
              <a:latin typeface="Leelawadee UI" panose="020B0502040204020203" pitchFamily="34" charset="-34"/>
              <a:cs typeface="Leelawadee UI" panose="020B0502040204020203" pitchFamily="34" charset="-34"/>
            </a:endParaRPr>
          </a:p>
        </p:txBody>
      </p:sp>
      <p:sp>
        <p:nvSpPr>
          <p:cNvPr id="77" name="Rectangle 76"/>
          <p:cNvSpPr/>
          <p:nvPr/>
        </p:nvSpPr>
        <p:spPr>
          <a:xfrm>
            <a:off x="3444760" y="1516496"/>
            <a:ext cx="2074195" cy="341821"/>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latin typeface="Leelawadee UI" panose="020B0502040204020203" pitchFamily="34" charset="-34"/>
                <a:cs typeface="Leelawadee UI" panose="020B0502040204020203" pitchFamily="34" charset="-34"/>
              </a:rPr>
              <a:t>Omni-Channel</a:t>
            </a:r>
            <a:endParaRPr lang="en-US" sz="1600" b="1" dirty="0">
              <a:solidFill>
                <a:prstClr val="white"/>
              </a:solidFill>
              <a:latin typeface="Leelawadee UI" panose="020B0502040204020203" pitchFamily="34" charset="-34"/>
              <a:cs typeface="Leelawadee UI" panose="020B0502040204020203" pitchFamily="34" charset="-34"/>
            </a:endParaRPr>
          </a:p>
        </p:txBody>
      </p:sp>
      <p:sp>
        <p:nvSpPr>
          <p:cNvPr id="78" name="Rectangle 77"/>
          <p:cNvSpPr/>
          <p:nvPr/>
        </p:nvSpPr>
        <p:spPr>
          <a:xfrm>
            <a:off x="8833592" y="1520216"/>
            <a:ext cx="2319512" cy="341821"/>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latin typeface="Leelawadee UI" panose="020B0502040204020203" pitchFamily="34" charset="-34"/>
                <a:cs typeface="Leelawadee UI" panose="020B0502040204020203" pitchFamily="34" charset="-34"/>
              </a:rPr>
              <a:t>E-commerce</a:t>
            </a:r>
            <a:endParaRPr lang="en-US" sz="1600" b="1" dirty="0">
              <a:solidFill>
                <a:prstClr val="white"/>
              </a:solidFill>
              <a:latin typeface="Leelawadee UI" panose="020B0502040204020203" pitchFamily="34" charset="-34"/>
              <a:cs typeface="Leelawadee UI" panose="020B0502040204020203" pitchFamily="34" charset="-34"/>
            </a:endParaRPr>
          </a:p>
        </p:txBody>
      </p:sp>
      <p:graphicFrame>
        <p:nvGraphicFramePr>
          <p:cNvPr id="41" name="Table 40"/>
          <p:cNvGraphicFramePr>
            <a:graphicFrameLocks noGrp="1"/>
          </p:cNvGraphicFramePr>
          <p:nvPr>
            <p:extLst/>
          </p:nvPr>
        </p:nvGraphicFramePr>
        <p:xfrm>
          <a:off x="561880" y="2083964"/>
          <a:ext cx="10732891" cy="3527216"/>
        </p:xfrm>
        <a:graphic>
          <a:graphicData uri="http://schemas.openxmlformats.org/drawingml/2006/table">
            <a:tbl>
              <a:tblPr bandRow="1">
                <a:tableStyleId>{5C22544A-7EE6-4342-B048-85BDC9FD1C3A}</a:tableStyleId>
              </a:tblPr>
              <a:tblGrid>
                <a:gridCol w="2682109"/>
                <a:gridCol w="2677656"/>
                <a:gridCol w="2686563"/>
                <a:gridCol w="2686563"/>
              </a:tblGrid>
              <a:tr h="7984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2060"/>
                          </a:solidFill>
                        </a:rPr>
                        <a:t>Traditional physical stores, without e-commerce</a:t>
                      </a:r>
                    </a:p>
                    <a:p>
                      <a:pPr algn="ctr"/>
                      <a:endParaRPr lang="en-US" sz="16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2060"/>
                          </a:solidFill>
                        </a:rPr>
                        <a:t>Traditional physical stores, with e-commerce</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6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algn="ctr"/>
                      <a:r>
                        <a:rPr lang="en-US" sz="1600" dirty="0" smtClean="0">
                          <a:solidFill>
                            <a:schemeClr val="bg2">
                              <a:lumMod val="25000"/>
                            </a:schemeClr>
                          </a:solidFill>
                        </a:rPr>
                        <a:t>E-commerce</a:t>
                      </a:r>
                      <a:r>
                        <a:rPr lang="en-US" sz="1600" baseline="0" dirty="0" smtClean="0">
                          <a:solidFill>
                            <a:schemeClr val="bg2">
                              <a:lumMod val="25000"/>
                            </a:schemeClr>
                          </a:solidFill>
                        </a:rPr>
                        <a:t> focused on Jewelry</a:t>
                      </a:r>
                    </a:p>
                    <a:p>
                      <a:pPr algn="ctr"/>
                      <a:endParaRPr lang="en-US" sz="16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bg2">
                              <a:lumMod val="25000"/>
                            </a:schemeClr>
                          </a:solidFill>
                          <a:latin typeface="+mn-lt"/>
                          <a:ea typeface="+mn-ea"/>
                          <a:cs typeface="+mn-cs"/>
                        </a:rPr>
                        <a:t>Purely e-commerce including Jewelry</a:t>
                      </a:r>
                    </a:p>
                    <a:p>
                      <a:pPr algn="ctr"/>
                      <a:endParaRPr lang="en-US" sz="1600" dirty="0">
                        <a:solidFill>
                          <a:schemeClr val="bg2">
                            <a:lumMod val="2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r>
              <a:tr h="102021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2060"/>
                          </a:solidFill>
                        </a:rPr>
                        <a:t>Website primarily used to showcase</a:t>
                      </a:r>
                      <a:r>
                        <a:rPr lang="en-US" sz="1600" baseline="0" dirty="0" smtClean="0">
                          <a:solidFill>
                            <a:srgbClr val="002060"/>
                          </a:solidFill>
                        </a:rPr>
                        <a:t> offerings without an ecommerce channel </a:t>
                      </a:r>
                      <a:endParaRPr lang="en-US" sz="1600" dirty="0" smtClean="0">
                        <a:solidFill>
                          <a:srgbClr val="002060"/>
                        </a:solidFill>
                      </a:endParaRPr>
                    </a:p>
                    <a:p>
                      <a:pPr algn="ctr"/>
                      <a:endParaRPr lang="en-US" sz="15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rgbClr val="002060"/>
                          </a:solidFill>
                        </a:rPr>
                        <a:t>Website showcases offerings,</a:t>
                      </a:r>
                      <a:r>
                        <a:rPr lang="en-US" sz="1600" baseline="0" dirty="0" smtClean="0">
                          <a:solidFill>
                            <a:srgbClr val="002060"/>
                          </a:solidFill>
                        </a:rPr>
                        <a:t> and allows online purchases</a:t>
                      </a:r>
                      <a:endParaRPr lang="en-US" sz="1600" dirty="0" smtClean="0">
                        <a:solidFill>
                          <a:srgbClr val="002060"/>
                        </a:solidFill>
                      </a:endParaRPr>
                    </a:p>
                    <a:p>
                      <a:pPr algn="ctr"/>
                      <a:endParaRPr lang="en-US" sz="1500" dirty="0">
                        <a:solidFill>
                          <a:srgbClr val="00206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rgbClr val="002060"/>
                          </a:solidFill>
                          <a:latin typeface="+mn-lt"/>
                          <a:ea typeface="+mn-ea"/>
                          <a:cs typeface="+mn-cs"/>
                        </a:rPr>
                        <a:t>Website is the only channel for purchases</a:t>
                      </a:r>
                    </a:p>
                    <a:p>
                      <a:pPr algn="ctr"/>
                      <a:endParaRPr lang="en-US" sz="15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solidFill>
                            <a:srgbClr val="002060"/>
                          </a:solidFill>
                          <a:latin typeface="+mn-lt"/>
                          <a:ea typeface="+mn-ea"/>
                          <a:cs typeface="+mn-cs"/>
                        </a:rPr>
                        <a:t>Website is the only channel for purchases</a:t>
                      </a:r>
                    </a:p>
                    <a:p>
                      <a:pPr algn="ctr"/>
                      <a:endParaRPr lang="en-US" sz="1500" kern="1200" dirty="0">
                        <a:solidFill>
                          <a:srgbClr val="00206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r>
              <a:tr h="1652696">
                <a:tc>
                  <a:txBody>
                    <a:bodyPr/>
                    <a:lstStyle/>
                    <a:p>
                      <a:endParaRPr lang="en-US" sz="1200" dirty="0" smtClean="0">
                        <a:solidFill>
                          <a:schemeClr val="tx1">
                            <a:lumMod val="65000"/>
                            <a:lumOff val="35000"/>
                          </a:schemeClr>
                        </a:solidFill>
                      </a:endParaRPr>
                    </a:p>
                    <a:p>
                      <a:endParaRPr lang="en-US" sz="1200" dirty="0" smtClean="0">
                        <a:solidFill>
                          <a:schemeClr val="tx1">
                            <a:lumMod val="65000"/>
                            <a:lumOff val="35000"/>
                          </a:schemeClr>
                        </a:solidFill>
                      </a:endParaRPr>
                    </a:p>
                    <a:p>
                      <a:endParaRPr lang="en-US" sz="1200" dirty="0" smtClean="0">
                        <a:solidFill>
                          <a:schemeClr val="tx1">
                            <a:lumMod val="65000"/>
                            <a:lumOff val="35000"/>
                          </a:schemeClr>
                        </a:solidFill>
                      </a:endParaRPr>
                    </a:p>
                    <a:p>
                      <a:endParaRPr lang="en-US" sz="1200" dirty="0" smtClean="0">
                        <a:solidFill>
                          <a:schemeClr val="tx1">
                            <a:lumMod val="65000"/>
                            <a:lumOff val="3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solidFill>
                            <a:schemeClr val="tx1">
                              <a:lumMod val="65000"/>
                              <a:lumOff val="35000"/>
                            </a:schemeClr>
                          </a:solidFill>
                        </a:rPr>
                        <a:t>Joyalukkas</a:t>
                      </a:r>
                      <a:r>
                        <a:rPr lang="en-US" sz="1200" dirty="0" smtClean="0">
                          <a:solidFill>
                            <a:schemeClr val="tx1">
                              <a:lumMod val="65000"/>
                              <a:lumOff val="35000"/>
                            </a:schemeClr>
                          </a:solidFill>
                        </a:rPr>
                        <a:t> has a link to buy online from Amazon. PCJ from </a:t>
                      </a:r>
                      <a:r>
                        <a:rPr lang="en-US" sz="1200" dirty="0" err="1" smtClean="0">
                          <a:solidFill>
                            <a:schemeClr val="tx1">
                              <a:lumMod val="65000"/>
                              <a:lumOff val="35000"/>
                            </a:schemeClr>
                          </a:solidFill>
                        </a:rPr>
                        <a:t>WearYourShine</a:t>
                      </a:r>
                      <a:r>
                        <a:rPr lang="en-US" sz="1200" dirty="0" smtClean="0">
                          <a:solidFill>
                            <a:schemeClr val="tx1">
                              <a:lumMod val="65000"/>
                              <a:lumOff val="35000"/>
                            </a:schemeClr>
                          </a:solidFill>
                        </a:rPr>
                        <a: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solidFill>
                            <a:schemeClr val="tx1">
                              <a:lumMod val="65000"/>
                              <a:lumOff val="35000"/>
                            </a:schemeClr>
                          </a:solidFill>
                        </a:rPr>
                        <a:t>Considered</a:t>
                      </a:r>
                      <a:r>
                        <a:rPr lang="en-US" sz="1100" baseline="0" dirty="0" smtClean="0">
                          <a:solidFill>
                            <a:schemeClr val="tx1">
                              <a:lumMod val="65000"/>
                              <a:lumOff val="35000"/>
                            </a:schemeClr>
                          </a:solidFill>
                        </a:rPr>
                        <a:t> here if sales allowed though a sister website (e.g. </a:t>
                      </a:r>
                      <a:r>
                        <a:rPr lang="en-US" sz="1100" baseline="0" dirty="0" err="1" smtClean="0">
                          <a:solidFill>
                            <a:schemeClr val="tx1">
                              <a:lumMod val="65000"/>
                              <a:lumOff val="35000"/>
                            </a:schemeClr>
                          </a:solidFill>
                        </a:rPr>
                        <a:t>Tanishq</a:t>
                      </a:r>
                      <a:r>
                        <a:rPr lang="en-US" sz="1100" baseline="0" dirty="0" smtClean="0">
                          <a:solidFill>
                            <a:schemeClr val="tx1">
                              <a:lumMod val="65000"/>
                              <a:lumOff val="35000"/>
                            </a:schemeClr>
                          </a:solidFill>
                        </a:rPr>
                        <a:t>-Titan)</a:t>
                      </a:r>
                      <a:endParaRPr lang="en-US" sz="1100" dirty="0" smtClean="0">
                        <a:solidFill>
                          <a:schemeClr val="tx1">
                            <a:lumMod val="65000"/>
                            <a:lumOff val="35000"/>
                          </a:schemeClr>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lumMod val="65000"/>
                              <a:lumOff val="35000"/>
                            </a:schemeClr>
                          </a:solidFill>
                        </a:rPr>
                        <a:t>Players</a:t>
                      </a:r>
                      <a:r>
                        <a:rPr lang="en-US" sz="1200" baseline="0" dirty="0" smtClean="0">
                          <a:solidFill>
                            <a:schemeClr val="tx1">
                              <a:lumMod val="65000"/>
                              <a:lumOff val="35000"/>
                            </a:schemeClr>
                          </a:solidFill>
                        </a:rPr>
                        <a:t> focused on Fashion / Imitation Jewelry not considered</a:t>
                      </a:r>
                      <a:endParaRPr lang="en-US" sz="1200" dirty="0" smtClean="0">
                        <a:solidFill>
                          <a:schemeClr val="tx1">
                            <a:lumMod val="65000"/>
                            <a:lumOff val="35000"/>
                          </a:schemeClr>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lumMod val="65000"/>
                              <a:lumOff val="35000"/>
                            </a:schemeClr>
                          </a:solidFill>
                        </a:rPr>
                        <a:t>This set has not been</a:t>
                      </a:r>
                      <a:r>
                        <a:rPr lang="en-US" sz="1200" baseline="0" dirty="0" smtClean="0">
                          <a:solidFill>
                            <a:schemeClr val="tx1">
                              <a:lumMod val="65000"/>
                              <a:lumOff val="35000"/>
                            </a:schemeClr>
                          </a:solidFill>
                        </a:rPr>
                        <a:t> considered in the analysis</a:t>
                      </a:r>
                      <a:endParaRPr lang="en-US" sz="1200" dirty="0" smtClean="0">
                        <a:solidFill>
                          <a:schemeClr val="tx1">
                            <a:lumMod val="65000"/>
                            <a:lumOff val="35000"/>
                          </a:schemeClr>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r>
            </a:tbl>
          </a:graphicData>
        </a:graphic>
      </p:graphicFrame>
      <p:sp>
        <p:nvSpPr>
          <p:cNvPr id="3" name="Rectangle 2"/>
          <p:cNvSpPr/>
          <p:nvPr/>
        </p:nvSpPr>
        <p:spPr>
          <a:xfrm>
            <a:off x="1385210" y="5662000"/>
            <a:ext cx="10006479" cy="307777"/>
          </a:xfrm>
          <a:prstGeom prst="rect">
            <a:avLst/>
          </a:prstGeom>
        </p:spPr>
        <p:txBody>
          <a:bodyPr wrap="square">
            <a:spAutoFit/>
          </a:bodyPr>
          <a:lstStyle/>
          <a:p>
            <a:pPr marL="285750" indent="-285750">
              <a:buFont typeface="Arial" panose="020B0604020202020204" pitchFamily="34" charset="0"/>
              <a:buChar char="•"/>
            </a:pPr>
            <a:r>
              <a:rPr lang="en-US" sz="1400" dirty="0">
                <a:solidFill>
                  <a:srgbClr val="E7E6E6">
                    <a:lumMod val="10000"/>
                  </a:srgbClr>
                </a:solidFill>
                <a:latin typeface="Leelawadee UI" panose="020B0502040204020203" pitchFamily="34" charset="-34"/>
                <a:cs typeface="Leelawadee UI" panose="020B0502040204020203" pitchFamily="34" charset="-34"/>
              </a:rPr>
              <a:t>Focus has been placed </a:t>
            </a:r>
            <a:r>
              <a:rPr lang="en-US" sz="1400" dirty="0" smtClean="0">
                <a:solidFill>
                  <a:srgbClr val="E7E6E6">
                    <a:lumMod val="10000"/>
                  </a:srgbClr>
                </a:solidFill>
                <a:latin typeface="Leelawadee UI" panose="020B0502040204020203" pitchFamily="34" charset="-34"/>
                <a:cs typeface="Leelawadee UI" panose="020B0502040204020203" pitchFamily="34" charset="-34"/>
              </a:rPr>
              <a:t>on Tanishq with a physical store presence </a:t>
            </a:r>
            <a:endParaRPr lang="en-US" sz="1400" dirty="0">
              <a:solidFill>
                <a:srgbClr val="E7E6E6">
                  <a:lumMod val="10000"/>
                </a:srgbClr>
              </a:solidFill>
              <a:latin typeface="Leelawadee UI" panose="020B0502040204020203" pitchFamily="34" charset="-34"/>
              <a:cs typeface="Leelawadee UI" panose="020B0502040204020203" pitchFamily="34" charset="-34"/>
            </a:endParaRPr>
          </a:p>
        </p:txBody>
      </p:sp>
      <p:sp>
        <p:nvSpPr>
          <p:cNvPr id="2" name="Slide Number Placeholder 1"/>
          <p:cNvSpPr>
            <a:spLocks noGrp="1"/>
          </p:cNvSpPr>
          <p:nvPr>
            <p:ph type="sldNum" sz="quarter" idx="12"/>
          </p:nvPr>
        </p:nvSpPr>
        <p:spPr/>
        <p:txBody>
          <a:bodyPr/>
          <a:lstStyle/>
          <a:p>
            <a:fld id="{3040F425-731D-4835-A38A-9545B9CAE996}" type="slidenum">
              <a:rPr lang="en-IN" smtClean="0">
                <a:solidFill>
                  <a:prstClr val="white"/>
                </a:solidFill>
              </a:rPr>
              <a:pPr/>
              <a:t>9</a:t>
            </a:fld>
            <a:endParaRPr lang="en-IN">
              <a:solidFill>
                <a:prstClr val="white"/>
              </a:solidFill>
            </a:endParaRPr>
          </a:p>
        </p:txBody>
      </p:sp>
      <p:sp>
        <p:nvSpPr>
          <p:cNvPr id="5" name="Rectangle 4"/>
          <p:cNvSpPr/>
          <p:nvPr/>
        </p:nvSpPr>
        <p:spPr>
          <a:xfrm>
            <a:off x="1261883" y="626266"/>
            <a:ext cx="9431956" cy="615553"/>
          </a:xfrm>
          <a:prstGeom prst="rect">
            <a:avLst/>
          </a:prstGeom>
        </p:spPr>
        <p:txBody>
          <a:bodyPr wrap="square">
            <a:spAutoFit/>
          </a:bodyPr>
          <a:lstStyle/>
          <a:p>
            <a:pPr algn="ctr"/>
            <a:r>
              <a:rPr lang="en-US" sz="1700" dirty="0">
                <a:solidFill>
                  <a:prstClr val="black"/>
                </a:solidFill>
                <a:latin typeface="Leelawadee UI" panose="020B0502040204020203" pitchFamily="34" charset="-34"/>
                <a:cs typeface="Leelawadee UI" panose="020B0502040204020203" pitchFamily="34" charset="-34"/>
              </a:rPr>
              <a:t>The Competitive Set can be categorized by business model. The focus has been placed on brands which have physical stores, with or without an e-commerce channel </a:t>
            </a:r>
          </a:p>
        </p:txBody>
      </p:sp>
      <p:sp>
        <p:nvSpPr>
          <p:cNvPr id="42" name="Rectangle 41"/>
          <p:cNvSpPr/>
          <p:nvPr/>
        </p:nvSpPr>
        <p:spPr>
          <a:xfrm>
            <a:off x="6070716" y="1516494"/>
            <a:ext cx="2469766" cy="341821"/>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solidFill>
                <a:latin typeface="Leelawadee UI" panose="020B0502040204020203" pitchFamily="34" charset="-34"/>
                <a:cs typeface="Leelawadee UI" panose="020B0502040204020203" pitchFamily="34" charset="-34"/>
              </a:rPr>
              <a:t>E-commerce(Jewelry)</a:t>
            </a:r>
            <a:endParaRPr lang="en-US" sz="1600" b="1" dirty="0">
              <a:solidFill>
                <a:prstClr val="white"/>
              </a:solidFill>
              <a:latin typeface="Leelawadee UI" panose="020B0502040204020203" pitchFamily="34" charset="-34"/>
              <a:cs typeface="Leelawadee UI" panose="020B0502040204020203" pitchFamily="34" charset="-34"/>
            </a:endParaRPr>
          </a:p>
        </p:txBody>
      </p:sp>
      <p:grpSp>
        <p:nvGrpSpPr>
          <p:cNvPr id="85" name="Group 84"/>
          <p:cNvGrpSpPr/>
          <p:nvPr/>
        </p:nvGrpSpPr>
        <p:grpSpPr>
          <a:xfrm>
            <a:off x="723714" y="3883047"/>
            <a:ext cx="2291349" cy="939372"/>
            <a:chOff x="598883" y="4716383"/>
            <a:chExt cx="2291349" cy="939372"/>
          </a:xfrm>
        </p:grpSpPr>
        <p:grpSp>
          <p:nvGrpSpPr>
            <p:cNvPr id="86" name="Group 85"/>
            <p:cNvGrpSpPr/>
            <p:nvPr/>
          </p:nvGrpSpPr>
          <p:grpSpPr>
            <a:xfrm>
              <a:off x="598883" y="4716383"/>
              <a:ext cx="2291349" cy="921579"/>
              <a:chOff x="660497" y="4709518"/>
              <a:chExt cx="2497823" cy="1006282"/>
            </a:xfrm>
          </p:grpSpPr>
          <p:pic>
            <p:nvPicPr>
              <p:cNvPr id="88" name="Picture 8" descr="Related image"/>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9256" b="7321"/>
              <a:stretch/>
            </p:blipFill>
            <p:spPr bwMode="auto">
              <a:xfrm>
                <a:off x="967390" y="4709518"/>
                <a:ext cx="494254" cy="37547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0" descr="Related image"/>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t="35774" b="36156"/>
              <a:stretch/>
            </p:blipFill>
            <p:spPr bwMode="auto">
              <a:xfrm>
                <a:off x="1899442" y="4743076"/>
                <a:ext cx="1046136" cy="293653"/>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2" descr="http://www.tbztheoriginal.com/images/logo.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60497" y="5323000"/>
                <a:ext cx="596792" cy="370735"/>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14" descr="http://discount-coupon-codes.upto75.com/uploadimages/vendor_logo_20100505145819Reliance-Jewels---Logo.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2117282" y="5321117"/>
                <a:ext cx="1041038" cy="394683"/>
              </a:xfrm>
              <a:prstGeom prst="rect">
                <a:avLst/>
              </a:prstGeom>
              <a:noFill/>
              <a:extLst>
                <a:ext uri="{909E8E84-426E-40DD-AFC4-6F175D3DCCD1}">
                  <a14:hiddenFill xmlns:a14="http://schemas.microsoft.com/office/drawing/2010/main">
                    <a:solidFill>
                      <a:srgbClr val="FFFFFF"/>
                    </a:solidFill>
                  </a14:hiddenFill>
                </a:ext>
              </a:extLst>
            </p:spPr>
          </p:pic>
        </p:grpSp>
        <p:pic>
          <p:nvPicPr>
            <p:cNvPr id="87" name="Picture 2" descr="Related image"/>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1368385" y="5200088"/>
              <a:ext cx="412827" cy="4556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oup 91"/>
          <p:cNvGrpSpPr/>
          <p:nvPr/>
        </p:nvGrpSpPr>
        <p:grpSpPr>
          <a:xfrm>
            <a:off x="3444760" y="3845418"/>
            <a:ext cx="2324975" cy="1042667"/>
            <a:chOff x="3433131" y="4712713"/>
            <a:chExt cx="3282868" cy="1148697"/>
          </a:xfrm>
        </p:grpSpPr>
        <p:pic>
          <p:nvPicPr>
            <p:cNvPr id="93" name="Picture 16" descr="Asmi"/>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140733" y="5468188"/>
              <a:ext cx="543261" cy="339538"/>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8" descr="http://www.asmidiamonds.in/modules/bannerslider/images/693514d5ae286a819c87a1101231cbe8.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312939" y="5480409"/>
              <a:ext cx="790575" cy="38100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0" descr="http://www.asmidiamonds.in/modules/bannerslider/images/213ac2af93ac0a167837c79115471817.pn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914594" y="5414505"/>
              <a:ext cx="245797" cy="446905"/>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4" descr="Related image"/>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489877" y="4824095"/>
              <a:ext cx="592434" cy="382215"/>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6" descr="Related image"/>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141414" y="4712713"/>
              <a:ext cx="574585" cy="57458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8" descr="Related image"/>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433131" y="5457366"/>
              <a:ext cx="543261" cy="374851"/>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30" descr="Related image"/>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4055072" y="5414505"/>
              <a:ext cx="779590" cy="433716"/>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36" descr="Related image"/>
            <p:cNvPicPr>
              <a:picLocks noChangeAspect="1" noChangeArrowheads="1"/>
            </p:cNvPicPr>
            <p:nvPr/>
          </p:nvPicPr>
          <p:blipFill rotWithShape="1">
            <a:blip r:embed="rId16" cstate="email">
              <a:extLst>
                <a:ext uri="{28A0092B-C50C-407E-A947-70E740481C1C}">
                  <a14:useLocalDpi xmlns:a14="http://schemas.microsoft.com/office/drawing/2010/main"/>
                </a:ext>
              </a:extLst>
            </a:blip>
            <a:srcRect/>
            <a:stretch/>
          </p:blipFill>
          <p:spPr bwMode="auto">
            <a:xfrm>
              <a:off x="3497966" y="4722474"/>
              <a:ext cx="465016" cy="489928"/>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2" descr="Related image"/>
            <p:cNvPicPr>
              <a:picLocks noChangeAspect="1" noChangeArrowheads="1"/>
            </p:cNvPicPr>
            <p:nvPr/>
          </p:nvPicPr>
          <p:blipFill rotWithShape="1">
            <a:blip r:embed="rId17" cstate="email">
              <a:extLst>
                <a:ext uri="{28A0092B-C50C-407E-A947-70E740481C1C}">
                  <a14:useLocalDpi xmlns:a14="http://schemas.microsoft.com/office/drawing/2010/main"/>
                </a:ext>
              </a:extLst>
            </a:blip>
            <a:srcRect/>
            <a:stretch/>
          </p:blipFill>
          <p:spPr bwMode="auto">
            <a:xfrm>
              <a:off x="4053805" y="4772108"/>
              <a:ext cx="580824" cy="439117"/>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4" descr="http://titan.co.in/TitanEcom/corporate/images/Goldplus.jpg"/>
            <p:cNvPicPr>
              <a:picLocks noChangeAspect="1" noChangeArrowheads="1"/>
            </p:cNvPicPr>
            <p:nvPr/>
          </p:nvPicPr>
          <p:blipFill rotWithShape="1">
            <a:blip r:embed="rId18" cstate="email">
              <a:extLst>
                <a:ext uri="{28A0092B-C50C-407E-A947-70E740481C1C}">
                  <a14:useLocalDpi xmlns:a14="http://schemas.microsoft.com/office/drawing/2010/main"/>
                </a:ext>
              </a:extLst>
            </a:blip>
            <a:srcRect/>
            <a:stretch/>
          </p:blipFill>
          <p:spPr bwMode="auto">
            <a:xfrm>
              <a:off x="4748249" y="4891865"/>
              <a:ext cx="628912" cy="2188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 name="Group 102"/>
          <p:cNvGrpSpPr/>
          <p:nvPr/>
        </p:nvGrpSpPr>
        <p:grpSpPr>
          <a:xfrm>
            <a:off x="6189087" y="3913204"/>
            <a:ext cx="2062197" cy="948383"/>
            <a:chOff x="7023413" y="4807921"/>
            <a:chExt cx="2062197" cy="948383"/>
          </a:xfrm>
        </p:grpSpPr>
        <p:pic>
          <p:nvPicPr>
            <p:cNvPr id="104" name="Picture 2" descr="http://www.ehubz.in/images/jewellery/caratlane/caratlane.png"/>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7023413" y="4807921"/>
              <a:ext cx="571584" cy="398056"/>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4" descr="Related image"/>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7780003" y="4856599"/>
              <a:ext cx="1305607" cy="30070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2" descr="WearYourShine.com"/>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7243351" y="5446261"/>
              <a:ext cx="1465104" cy="3100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7" name="Group 106"/>
          <p:cNvGrpSpPr/>
          <p:nvPr/>
        </p:nvGrpSpPr>
        <p:grpSpPr>
          <a:xfrm>
            <a:off x="9158975" y="4106192"/>
            <a:ext cx="1534864" cy="732612"/>
            <a:chOff x="9331210" y="4689028"/>
            <a:chExt cx="2118091" cy="931180"/>
          </a:xfrm>
        </p:grpSpPr>
        <p:pic>
          <p:nvPicPr>
            <p:cNvPr id="108" name="Picture 6" descr="Related image"/>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9331210" y="4759233"/>
              <a:ext cx="922091" cy="28530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8" descr="Related image"/>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10321544" y="4689028"/>
              <a:ext cx="1127757" cy="31801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 descr="Related image"/>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9666503" y="5225581"/>
              <a:ext cx="1316764" cy="394627"/>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Picture 2" descr="Related image"/>
          <p:cNvPicPr>
            <a:picLocks noChangeAspect="1" noChangeArrowheads="1"/>
          </p:cNvPicPr>
          <p:nvPr/>
        </p:nvPicPr>
        <p:blipFill rotWithShape="1">
          <a:blip r:embed="rId25" cstate="email">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11441063" y="363290"/>
            <a:ext cx="375144" cy="521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004667"/>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13946</TotalTime>
  <Words>2814</Words>
  <Application>Microsoft Office PowerPoint</Application>
  <PresentationFormat>Widescreen</PresentationFormat>
  <Paragraphs>537</Paragraphs>
  <Slides>31</Slides>
  <Notes>6</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31</vt:i4>
      </vt:variant>
    </vt:vector>
  </HeadingPairs>
  <TitlesOfParts>
    <vt:vector size="48" baseType="lpstr">
      <vt:lpstr>Arial</vt:lpstr>
      <vt:lpstr>Calibri</vt:lpstr>
      <vt:lpstr>Calibri Light</vt:lpstr>
      <vt:lpstr>Century Gothic</vt:lpstr>
      <vt:lpstr>Comic Sans MS</vt:lpstr>
      <vt:lpstr>Leelawadee</vt:lpstr>
      <vt:lpstr>Leelawadee UI</vt:lpstr>
      <vt:lpstr>Wingdings</vt:lpstr>
      <vt:lpstr>Wingdings 3</vt:lpstr>
      <vt:lpstr>1_Office Theme</vt:lpstr>
      <vt:lpstr>Office Theme</vt:lpstr>
      <vt:lpstr>2_Office Theme</vt:lpstr>
      <vt:lpstr>3_Office Theme</vt:lpstr>
      <vt:lpstr>4_Office Theme</vt:lpstr>
      <vt:lpstr>5_Office Theme</vt:lpstr>
      <vt:lpstr>6_Office Theme</vt:lpstr>
      <vt:lpstr>7_Office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Chitra Chatterjee</dc:creator>
  <cp:lastModifiedBy>Fehrzard</cp:lastModifiedBy>
  <cp:revision>986</cp:revision>
  <cp:lastPrinted>2016-04-06T01:02:35Z</cp:lastPrinted>
  <dcterms:created xsi:type="dcterms:W3CDTF">2016-03-30T12:25:32Z</dcterms:created>
  <dcterms:modified xsi:type="dcterms:W3CDTF">2016-07-27T13:03:24Z</dcterms:modified>
</cp:coreProperties>
</file>